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5" r:id="rId1"/>
  </p:sldMasterIdLst>
  <p:notesMasterIdLst>
    <p:notesMasterId r:id="rId13"/>
  </p:notesMasterIdLst>
  <p:sldIdLst>
    <p:sldId id="256" r:id="rId2"/>
    <p:sldId id="331" r:id="rId3"/>
    <p:sldId id="296" r:id="rId4"/>
    <p:sldId id="321" r:id="rId5"/>
    <p:sldId id="323" r:id="rId6"/>
    <p:sldId id="310" r:id="rId7"/>
    <p:sldId id="326" r:id="rId8"/>
    <p:sldId id="325" r:id="rId9"/>
    <p:sldId id="327" r:id="rId10"/>
    <p:sldId id="329" r:id="rId11"/>
    <p:sldId id="332" r:id="rId12"/>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CC0000"/>
    <a:srgbClr val="B00000"/>
    <a:srgbClr val="D3EDFD"/>
    <a:srgbClr val="FFFFFF"/>
    <a:srgbClr val="E4DAFE"/>
    <a:srgbClr val="E9DAFE"/>
    <a:srgbClr val="9900CC"/>
    <a:srgbClr val="D3E6FD"/>
    <a:srgbClr val="D3FDFB"/>
    <a:srgbClr val="ED116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horzBarState="maximized">
    <p:restoredLeft sz="15620"/>
    <p:restoredTop sz="95991" autoAdjust="0"/>
  </p:normalViewPr>
  <p:slideViewPr>
    <p:cSldViewPr>
      <p:cViewPr>
        <p:scale>
          <a:sx n="90" d="100"/>
          <a:sy n="90" d="100"/>
        </p:scale>
        <p:origin x="-672"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951EFC4-A1AB-454D-AE25-1246B0115D28}" type="datetimeFigureOut">
              <a:rPr lang="ru-RU" smtClean="0"/>
              <a:pPr/>
              <a:t>22.03.2023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9E415E4-CCD7-4620-AC46-13E6BDCB9ED0}" type="slidenum">
              <a:rPr lang="ru-RU" smtClean="0"/>
              <a:pPr/>
              <a:t>‹#›</a:t>
            </a:fld>
            <a:endParaRPr lang="ru-RU"/>
          </a:p>
        </p:txBody>
      </p:sp>
    </p:spTree>
    <p:extLst>
      <p:ext uri="{BB962C8B-B14F-4D97-AF65-F5344CB8AC3E}">
        <p14:creationId xmlns:p14="http://schemas.microsoft.com/office/powerpoint/2010/main" xmlns="" val="35892475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89E415E4-CCD7-4620-AC46-13E6BDCB9ED0}" type="slidenum">
              <a:rPr lang="ru-RU" smtClean="0"/>
              <a:pPr/>
              <a:t>2</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89E415E4-CCD7-4620-AC46-13E6BDCB9ED0}" type="slidenum">
              <a:rPr lang="ru-RU" smtClean="0"/>
              <a:pPr/>
              <a:t>3</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Образ слайда 1"/>
          <p:cNvSpPr>
            <a:spLocks noGrp="1" noRot="1" noChangeAspect="1" noTextEdit="1"/>
          </p:cNvSpPr>
          <p:nvPr>
            <p:ph type="sldImg"/>
          </p:nvPr>
        </p:nvSpPr>
        <p:spPr bwMode="auto">
          <a:noFill/>
          <a:ln>
            <a:solidFill>
              <a:srgbClr val="000000"/>
            </a:solidFill>
            <a:miter lim="800000"/>
            <a:headEnd/>
            <a:tailEnd/>
          </a:ln>
        </p:spPr>
      </p:sp>
      <p:sp>
        <p:nvSpPr>
          <p:cNvPr id="15363"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dirty="0" smtClean="0"/>
          </a:p>
        </p:txBody>
      </p:sp>
      <p:sp>
        <p:nvSpPr>
          <p:cNvPr id="15364"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A1C5596-B037-4965-84C6-BE506A079C9D}" type="slidenum">
              <a:rPr lang="ru-RU" smtClean="0"/>
              <a:pPr/>
              <a:t>6</a:t>
            </a:fld>
            <a:endParaRPr lang="ru-RU"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F8CFA630-13BB-46C4-BD44-B2C5F9B66074}" type="datetimeFigureOut">
              <a:rPr lang="en-US" smtClean="0"/>
              <a:pPr/>
              <a:t>3/22/2023</a:t>
            </a:fld>
            <a:endParaRPr lang="en-US" dirty="0">
              <a:solidFill>
                <a:srgbClr val="FFFFFF"/>
              </a:solidFill>
            </a:endParaRPr>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kumimoji="0" lang="en-US" dirty="0">
              <a:solidFill>
                <a:srgbClr val="FFFFFF"/>
              </a:solidFill>
            </a:endParaRPr>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BC5217A8-0E06-4059-AC45-433E2E67A85D}" type="slidenum">
              <a:rPr kumimoji="0" lang="en-US" smtClean="0"/>
              <a:pPr/>
              <a:t>‹#›</a:t>
            </a:fld>
            <a:endParaRPr kumimoji="0" lang="en-US" dirty="0">
              <a:solidFill>
                <a:srgbClr val="FFFFFF"/>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F8CFA630-13BB-46C4-BD44-B2C5F9B66074}" type="datetimeFigureOut">
              <a:rPr lang="en-US" smtClean="0"/>
              <a:pPr/>
              <a:t>3/22/2023</a:t>
            </a:fld>
            <a:endParaRPr lang="en-US"/>
          </a:p>
        </p:txBody>
      </p:sp>
      <p:sp>
        <p:nvSpPr>
          <p:cNvPr id="5" name="Нижний колонтитул 4"/>
          <p:cNvSpPr>
            <a:spLocks noGrp="1"/>
          </p:cNvSpPr>
          <p:nvPr>
            <p:ph type="ftr" sz="quarter" idx="11"/>
          </p:nvPr>
        </p:nvSpPr>
        <p:spPr/>
        <p:txBody>
          <a:bodyPr/>
          <a:lstStyle>
            <a:extLst/>
          </a:lstStyle>
          <a:p>
            <a:endParaRPr kumimoji="0" lang="en-US"/>
          </a:p>
        </p:txBody>
      </p:sp>
      <p:sp>
        <p:nvSpPr>
          <p:cNvPr id="6" name="Номер слайда 5"/>
          <p:cNvSpPr>
            <a:spLocks noGrp="1"/>
          </p:cNvSpPr>
          <p:nvPr>
            <p:ph type="sldNum" sz="quarter" idx="12"/>
          </p:nvPr>
        </p:nvSpPr>
        <p:spPr/>
        <p:txBody>
          <a:bodyPr/>
          <a:lstStyle>
            <a:extLst/>
          </a:lstStyle>
          <a:p>
            <a:fld id="{BC5217A8-0E06-4059-AC45-433E2E67A85D}"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F8CFA630-13BB-46C4-BD44-B2C5F9B66074}" type="datetimeFigureOut">
              <a:rPr lang="en-US" smtClean="0"/>
              <a:pPr/>
              <a:t>3/22/2023</a:t>
            </a:fld>
            <a:endParaRPr lang="en-US" dirty="0"/>
          </a:p>
        </p:txBody>
      </p:sp>
      <p:sp>
        <p:nvSpPr>
          <p:cNvPr id="5" name="Нижний колонтитул 4"/>
          <p:cNvSpPr>
            <a:spLocks noGrp="1"/>
          </p:cNvSpPr>
          <p:nvPr>
            <p:ph type="ftr" sz="quarter" idx="11"/>
          </p:nvPr>
        </p:nvSpPr>
        <p:spPr/>
        <p:txBody>
          <a:bodyPr/>
          <a:lstStyle>
            <a:extLst/>
          </a:lstStyle>
          <a:p>
            <a:endParaRPr kumimoji="0" lang="en-US" dirty="0"/>
          </a:p>
        </p:txBody>
      </p:sp>
      <p:sp>
        <p:nvSpPr>
          <p:cNvPr id="6" name="Номер слайда 5"/>
          <p:cNvSpPr>
            <a:spLocks noGrp="1"/>
          </p:cNvSpPr>
          <p:nvPr>
            <p:ph type="sldNum" sz="quarter" idx="12"/>
          </p:nvPr>
        </p:nvSpPr>
        <p:spPr/>
        <p:txBody>
          <a:bodyPr/>
          <a:lstStyle>
            <a:extLst/>
          </a:lstStyle>
          <a:p>
            <a:fld id="{BC5217A8-0E06-4059-AC45-433E2E67A85D}" type="slidenum">
              <a:rPr kumimoji="0" lang="en-US" smtClean="0"/>
              <a:pPr/>
              <a:t>‹#›</a:t>
            </a:fld>
            <a:endParaRPr kumimoji="0" lang="en-US" dirty="0">
              <a:solidFill>
                <a:schemeClr val="tx2"/>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F8CFA630-13BB-46C4-BD44-B2C5F9B66074}" type="datetimeFigureOut">
              <a:rPr lang="en-US" smtClean="0"/>
              <a:pPr/>
              <a:t>3/22/2023</a:t>
            </a:fld>
            <a:endParaRPr lang="en-US"/>
          </a:p>
        </p:txBody>
      </p:sp>
      <p:sp>
        <p:nvSpPr>
          <p:cNvPr id="5" name="Нижний колонтитул 4"/>
          <p:cNvSpPr>
            <a:spLocks noGrp="1"/>
          </p:cNvSpPr>
          <p:nvPr>
            <p:ph type="ftr" sz="quarter" idx="11"/>
          </p:nvPr>
        </p:nvSpPr>
        <p:spPr/>
        <p:txBody>
          <a:bodyPr/>
          <a:lstStyle>
            <a:extLst/>
          </a:lstStyle>
          <a:p>
            <a:endParaRPr kumimoji="0" lang="en-US"/>
          </a:p>
        </p:txBody>
      </p:sp>
      <p:sp>
        <p:nvSpPr>
          <p:cNvPr id="6" name="Номер слайда 5"/>
          <p:cNvSpPr>
            <a:spLocks noGrp="1"/>
          </p:cNvSpPr>
          <p:nvPr>
            <p:ph type="sldNum" sz="quarter" idx="12"/>
          </p:nvPr>
        </p:nvSpPr>
        <p:spPr/>
        <p:txBody>
          <a:bodyPr/>
          <a:lstStyle>
            <a:extLst/>
          </a:lstStyle>
          <a:p>
            <a:fld id="{BC5217A8-0E06-4059-AC45-433E2E67A85D}" type="slidenum">
              <a:rPr kumimoji="0" lang="en-US" smtClean="0"/>
              <a:pPr/>
              <a:t>‹#›</a:t>
            </a:fld>
            <a:endParaRPr kumimoji="0" lang="en-US"/>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F8CFA630-13BB-46C4-BD44-B2C5F9B66074}" type="datetimeFigureOut">
              <a:rPr lang="en-US" smtClean="0"/>
              <a:pPr/>
              <a:t>3/22/2023</a:t>
            </a:fld>
            <a:endParaRPr lang="en-US">
              <a:solidFill>
                <a:schemeClr val="tx2"/>
              </a:solidFill>
            </a:endParaRPr>
          </a:p>
        </p:txBody>
      </p:sp>
      <p:sp>
        <p:nvSpPr>
          <p:cNvPr id="5" name="Нижний колонтитул 4"/>
          <p:cNvSpPr>
            <a:spLocks noGrp="1"/>
          </p:cNvSpPr>
          <p:nvPr>
            <p:ph type="ftr" sz="quarter" idx="11"/>
          </p:nvPr>
        </p:nvSpPr>
        <p:spPr/>
        <p:txBody>
          <a:bodyPr/>
          <a:lstStyle>
            <a:extLst/>
          </a:lstStyle>
          <a:p>
            <a:endParaRPr kumimoji="0" lang="en-US" dirty="0">
              <a:solidFill>
                <a:schemeClr val="tx2"/>
              </a:solidFill>
            </a:endParaRPr>
          </a:p>
        </p:txBody>
      </p:sp>
      <p:sp>
        <p:nvSpPr>
          <p:cNvPr id="6" name="Номер слайда 5"/>
          <p:cNvSpPr>
            <a:spLocks noGrp="1"/>
          </p:cNvSpPr>
          <p:nvPr>
            <p:ph type="sldNum" sz="quarter" idx="12"/>
          </p:nvPr>
        </p:nvSpPr>
        <p:spPr/>
        <p:txBody>
          <a:bodyPr/>
          <a:lstStyle>
            <a:extLst/>
          </a:lstStyle>
          <a:p>
            <a:fld id="{BC5217A8-0E06-4059-AC45-433E2E67A85D}" type="slidenum">
              <a:rPr kumimoji="0" lang="en-US" smtClean="0"/>
              <a:pPr/>
              <a:t>‹#›</a:t>
            </a:fld>
            <a:endParaRPr kumimoji="0" lang="en-US"/>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F8CFA630-13BB-46C4-BD44-B2C5F9B66074}" type="datetimeFigureOut">
              <a:rPr lang="en-US" smtClean="0"/>
              <a:pPr/>
              <a:t>3/22/2023</a:t>
            </a:fld>
            <a:endParaRPr lang="en-US"/>
          </a:p>
        </p:txBody>
      </p:sp>
      <p:sp>
        <p:nvSpPr>
          <p:cNvPr id="6" name="Нижний колонтитул 5"/>
          <p:cNvSpPr>
            <a:spLocks noGrp="1"/>
          </p:cNvSpPr>
          <p:nvPr>
            <p:ph type="ftr" sz="quarter" idx="11"/>
          </p:nvPr>
        </p:nvSpPr>
        <p:spPr/>
        <p:txBody>
          <a:bodyPr/>
          <a:lstStyle>
            <a:extLst/>
          </a:lstStyle>
          <a:p>
            <a:endParaRPr kumimoji="0" lang="en-US"/>
          </a:p>
        </p:txBody>
      </p:sp>
      <p:sp>
        <p:nvSpPr>
          <p:cNvPr id="7" name="Номер слайда 6"/>
          <p:cNvSpPr>
            <a:spLocks noGrp="1"/>
          </p:cNvSpPr>
          <p:nvPr>
            <p:ph type="sldNum" sz="quarter" idx="12"/>
          </p:nvPr>
        </p:nvSpPr>
        <p:spPr/>
        <p:txBody>
          <a:bodyPr/>
          <a:lstStyle>
            <a:extLst/>
          </a:lstStyle>
          <a:p>
            <a:fld id="{BC5217A8-0E06-4059-AC45-433E2E67A85D}" type="slidenum">
              <a:rPr kumimoji="0" lang="en-US" smtClean="0"/>
              <a:pPr/>
              <a:t>‹#›</a:t>
            </a:fld>
            <a:endParaRPr kumimoji="0" lang="en-US"/>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F8CFA630-13BB-46C4-BD44-B2C5F9B66074}" type="datetimeFigureOut">
              <a:rPr lang="en-US" smtClean="0"/>
              <a:pPr/>
              <a:t>3/22/2023</a:t>
            </a:fld>
            <a:endParaRPr lang="en-US"/>
          </a:p>
        </p:txBody>
      </p:sp>
      <p:sp>
        <p:nvSpPr>
          <p:cNvPr id="8" name="Нижний колонтитул 7"/>
          <p:cNvSpPr>
            <a:spLocks noGrp="1"/>
          </p:cNvSpPr>
          <p:nvPr>
            <p:ph type="ftr" sz="quarter" idx="11"/>
          </p:nvPr>
        </p:nvSpPr>
        <p:spPr/>
        <p:txBody>
          <a:bodyPr/>
          <a:lstStyle>
            <a:extLst/>
          </a:lstStyle>
          <a:p>
            <a:endParaRPr kumimoji="0" lang="en-US"/>
          </a:p>
        </p:txBody>
      </p:sp>
      <p:sp>
        <p:nvSpPr>
          <p:cNvPr id="9" name="Номер слайда 8"/>
          <p:cNvSpPr>
            <a:spLocks noGrp="1"/>
          </p:cNvSpPr>
          <p:nvPr>
            <p:ph type="sldNum" sz="quarter" idx="12"/>
          </p:nvPr>
        </p:nvSpPr>
        <p:spPr/>
        <p:txBody>
          <a:bodyPr/>
          <a:lstStyle>
            <a:extLst/>
          </a:lstStyle>
          <a:p>
            <a:fld id="{BC5217A8-0E06-4059-AC45-433E2E67A85D}" type="slidenum">
              <a:rPr kumimoji="0" lang="en-US" smtClean="0"/>
              <a:pPr/>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F8CFA630-13BB-46C4-BD44-B2C5F9B66074}" type="datetimeFigureOut">
              <a:rPr lang="en-US" smtClean="0"/>
              <a:pPr/>
              <a:t>3/22/2023</a:t>
            </a:fld>
            <a:endParaRPr lang="en-US"/>
          </a:p>
        </p:txBody>
      </p:sp>
      <p:sp>
        <p:nvSpPr>
          <p:cNvPr id="4" name="Нижний колонтитул 3"/>
          <p:cNvSpPr>
            <a:spLocks noGrp="1"/>
          </p:cNvSpPr>
          <p:nvPr>
            <p:ph type="ftr" sz="quarter" idx="11"/>
          </p:nvPr>
        </p:nvSpPr>
        <p:spPr/>
        <p:txBody>
          <a:bodyPr/>
          <a:lstStyle>
            <a:extLst/>
          </a:lstStyle>
          <a:p>
            <a:endParaRPr kumimoji="0" lang="en-US"/>
          </a:p>
        </p:txBody>
      </p:sp>
      <p:sp>
        <p:nvSpPr>
          <p:cNvPr id="5" name="Номер слайда 4"/>
          <p:cNvSpPr>
            <a:spLocks noGrp="1"/>
          </p:cNvSpPr>
          <p:nvPr>
            <p:ph type="sldNum" sz="quarter" idx="12"/>
          </p:nvPr>
        </p:nvSpPr>
        <p:spPr/>
        <p:txBody>
          <a:bodyPr/>
          <a:lstStyle>
            <a:extLst/>
          </a:lstStyle>
          <a:p>
            <a:fld id="{BC5217A8-0E06-4059-AC45-433E2E67A85D}" type="slidenum">
              <a:rPr kumimoji="0" lang="en-US" smtClean="0"/>
              <a:pPr/>
              <a:t>‹#›</a:t>
            </a:fld>
            <a:endParaRPr kumimoji="0" lang="en-US"/>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F8CFA630-13BB-46C4-BD44-B2C5F9B66074}" type="datetimeFigureOut">
              <a:rPr lang="en-US" smtClean="0"/>
              <a:pPr/>
              <a:t>3/22/2023</a:t>
            </a:fld>
            <a:endParaRPr lang="en-US" dirty="0">
              <a:solidFill>
                <a:schemeClr val="tx2"/>
              </a:solidFill>
            </a:endParaRPr>
          </a:p>
        </p:txBody>
      </p:sp>
      <p:sp>
        <p:nvSpPr>
          <p:cNvPr id="3" name="Нижний колонтитул 2"/>
          <p:cNvSpPr>
            <a:spLocks noGrp="1"/>
          </p:cNvSpPr>
          <p:nvPr>
            <p:ph type="ftr" sz="quarter" idx="11"/>
          </p:nvPr>
        </p:nvSpPr>
        <p:spPr/>
        <p:txBody>
          <a:bodyPr/>
          <a:lstStyle>
            <a:extLst/>
          </a:lstStyle>
          <a:p>
            <a:endParaRPr kumimoji="0" lang="en-US" dirty="0">
              <a:solidFill>
                <a:schemeClr val="tx2"/>
              </a:solidFill>
            </a:endParaRPr>
          </a:p>
        </p:txBody>
      </p:sp>
      <p:sp>
        <p:nvSpPr>
          <p:cNvPr id="4" name="Номер слайда 3"/>
          <p:cNvSpPr>
            <a:spLocks noGrp="1"/>
          </p:cNvSpPr>
          <p:nvPr>
            <p:ph type="sldNum" sz="quarter" idx="12"/>
          </p:nvPr>
        </p:nvSpPr>
        <p:spPr/>
        <p:txBody>
          <a:bodyPr/>
          <a:lstStyle>
            <a:extLst/>
          </a:lstStyle>
          <a:p>
            <a:fld id="{BC5217A8-0E06-4059-AC45-433E2E67A85D}"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F8CFA630-13BB-46C4-BD44-B2C5F9B66074}" type="datetimeFigureOut">
              <a:rPr lang="en-US" smtClean="0"/>
              <a:pPr/>
              <a:t>3/22/2023</a:t>
            </a:fld>
            <a:endParaRPr lang="en-US"/>
          </a:p>
        </p:txBody>
      </p:sp>
      <p:sp>
        <p:nvSpPr>
          <p:cNvPr id="6" name="Нижний колонтитул 5"/>
          <p:cNvSpPr>
            <a:spLocks noGrp="1"/>
          </p:cNvSpPr>
          <p:nvPr>
            <p:ph type="ftr" sz="quarter" idx="11"/>
          </p:nvPr>
        </p:nvSpPr>
        <p:spPr/>
        <p:txBody>
          <a:bodyPr/>
          <a:lstStyle>
            <a:extLst/>
          </a:lstStyle>
          <a:p>
            <a:endParaRPr kumimoji="0" lang="en-US"/>
          </a:p>
        </p:txBody>
      </p:sp>
      <p:sp>
        <p:nvSpPr>
          <p:cNvPr id="7" name="Номер слайда 6"/>
          <p:cNvSpPr>
            <a:spLocks noGrp="1"/>
          </p:cNvSpPr>
          <p:nvPr>
            <p:ph type="sldNum" sz="quarter" idx="12"/>
          </p:nvPr>
        </p:nvSpPr>
        <p:spPr/>
        <p:txBody>
          <a:bodyPr/>
          <a:lstStyle>
            <a:extLst/>
          </a:lstStyle>
          <a:p>
            <a:fld id="{BC5217A8-0E06-4059-AC45-433E2E67A85D}" type="slidenum">
              <a:rPr kumimoji="0" lang="en-US" smtClean="0"/>
              <a:pPr/>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F8CFA630-13BB-46C4-BD44-B2C5F9B66074}" type="datetimeFigureOut">
              <a:rPr lang="en-US" smtClean="0"/>
              <a:pPr/>
              <a:t>3/22/2023</a:t>
            </a:fld>
            <a:endParaRPr lang="en-US"/>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kumimoji="0" lang="en-US"/>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BC5217A8-0E06-4059-AC45-433E2E67A85D}" type="slidenum">
              <a:rPr kumimoji="0" lang="en-US" smtClean="0"/>
              <a:pPr/>
              <a:t>‹#›</a:t>
            </a:fld>
            <a:endParaRPr kumimoji="0" lang="en-US"/>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8CFA630-13BB-46C4-BD44-B2C5F9B66074}" type="datetimeFigureOut">
              <a:rPr lang="en-US" smtClean="0"/>
              <a:pPr/>
              <a:t>3/22/2023</a:t>
            </a:fld>
            <a:endParaRPr lang="en-US" sz="1000" dirty="0">
              <a:solidFill>
                <a:schemeClr val="tx2"/>
              </a:solidFill>
            </a:endParaRPr>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lgn="r" eaLnBrk="1" latinLnBrk="0" hangingPunct="1"/>
            <a:endParaRPr kumimoji="0" lang="en-US" sz="1000" dirty="0">
              <a:solidFill>
                <a:schemeClr val="tx2"/>
              </a:solidFill>
            </a:endParaRPr>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lgn="r" eaLnBrk="1" latinLnBrk="0" hangingPunct="1"/>
            <a:fld id="{BC5217A8-0E06-4059-AC45-433E2E67A85D}" type="slidenum">
              <a:rPr kumimoji="0" lang="en-US" smtClean="0"/>
              <a:pPr algn="r" eaLnBrk="1" latinLnBrk="0" hangingPunct="1"/>
              <a:t>‹#›</a:t>
            </a:fld>
            <a:endParaRPr kumimoji="0" lang="en-US" sz="1100" dirty="0">
              <a:solidFill>
                <a:schemeClr val="tx2"/>
              </a:solidFill>
            </a:endParaRPr>
          </a:p>
        </p:txBody>
      </p:sp>
    </p:spTree>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hyperlink" Target="http://login.consultant.ru/link/?req=doc&amp;base=RZR&amp;n=367746&amp;date=13.01.2021&amp;dst=100007&amp;fld=134"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https://fsd.multiurok.ru/html/2018/07/19/s_5b50b7cc4f73b/img1.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Заголовок 1"/>
          <p:cNvSpPr>
            <a:spLocks noGrp="1"/>
          </p:cNvSpPr>
          <p:nvPr>
            <p:ph type="ctrTitle"/>
          </p:nvPr>
        </p:nvSpPr>
        <p:spPr>
          <a:xfrm>
            <a:off x="1428728" y="2000240"/>
            <a:ext cx="7072362" cy="2571768"/>
          </a:xfrm>
        </p:spPr>
        <p:txBody>
          <a:bodyPr>
            <a:noAutofit/>
          </a:bodyPr>
          <a:lstStyle/>
          <a:p>
            <a:pPr algn="ctr">
              <a:tabLst>
                <a:tab pos="7534275" algn="l"/>
              </a:tabLst>
            </a:pPr>
            <a:r>
              <a:rPr lang="ru-RU" sz="1800" dirty="0" smtClean="0">
                <a:solidFill>
                  <a:srgbClr val="CC0000"/>
                </a:solidFill>
                <a:latin typeface="Times New Roman" pitchFamily="18" charset="0"/>
                <a:cs typeface="Times New Roman" pitchFamily="18" charset="0"/>
              </a:rPr>
              <a:t/>
            </a:r>
            <a:br>
              <a:rPr lang="ru-RU" sz="1800" dirty="0" smtClean="0">
                <a:solidFill>
                  <a:srgbClr val="CC0000"/>
                </a:solidFill>
                <a:latin typeface="Times New Roman" pitchFamily="18" charset="0"/>
                <a:cs typeface="Times New Roman" pitchFamily="18" charset="0"/>
              </a:rPr>
            </a:br>
            <a:r>
              <a:rPr lang="ru-RU" sz="1800" dirty="0" smtClean="0">
                <a:solidFill>
                  <a:srgbClr val="CC0000"/>
                </a:solidFill>
                <a:latin typeface="Times New Roman" pitchFamily="18" charset="0"/>
                <a:cs typeface="Times New Roman" pitchFamily="18" charset="0"/>
              </a:rPr>
              <a:t/>
            </a:r>
            <a:br>
              <a:rPr lang="ru-RU" sz="1800" dirty="0" smtClean="0">
                <a:solidFill>
                  <a:srgbClr val="CC0000"/>
                </a:solidFill>
                <a:latin typeface="Times New Roman" pitchFamily="18" charset="0"/>
                <a:cs typeface="Times New Roman" pitchFamily="18" charset="0"/>
              </a:rPr>
            </a:br>
            <a:r>
              <a:rPr lang="ru-RU" sz="1800" dirty="0" smtClean="0">
                <a:solidFill>
                  <a:srgbClr val="CC0000"/>
                </a:solidFill>
                <a:latin typeface="Times New Roman" pitchFamily="18" charset="0"/>
                <a:cs typeface="Times New Roman" pitchFamily="18" charset="0"/>
              </a:rPr>
              <a:t/>
            </a:r>
            <a:br>
              <a:rPr lang="ru-RU" sz="1800" dirty="0" smtClean="0">
                <a:solidFill>
                  <a:srgbClr val="CC0000"/>
                </a:solidFill>
                <a:latin typeface="Times New Roman" pitchFamily="18" charset="0"/>
                <a:cs typeface="Times New Roman" pitchFamily="18" charset="0"/>
              </a:rPr>
            </a:br>
            <a:r>
              <a:rPr lang="ru-RU" sz="1800" dirty="0" smtClean="0">
                <a:solidFill>
                  <a:srgbClr val="CC0000"/>
                </a:solidFill>
                <a:latin typeface="Times New Roman" pitchFamily="18" charset="0"/>
                <a:cs typeface="Times New Roman" pitchFamily="18" charset="0"/>
              </a:rPr>
              <a:t>О  повышении эффективности работы </a:t>
            </a:r>
            <a:br>
              <a:rPr lang="ru-RU" sz="1800" dirty="0" smtClean="0">
                <a:solidFill>
                  <a:srgbClr val="CC0000"/>
                </a:solidFill>
                <a:latin typeface="Times New Roman" pitchFamily="18" charset="0"/>
                <a:cs typeface="Times New Roman" pitchFamily="18" charset="0"/>
              </a:rPr>
            </a:br>
            <a:r>
              <a:rPr lang="ru-RU" sz="1800" dirty="0" smtClean="0">
                <a:solidFill>
                  <a:srgbClr val="CC0000"/>
                </a:solidFill>
                <a:latin typeface="Times New Roman" pitchFamily="18" charset="0"/>
                <a:cs typeface="Times New Roman" pitchFamily="18" charset="0"/>
              </a:rPr>
              <a:t> образовательной организации по подготовке</a:t>
            </a:r>
            <a:br>
              <a:rPr lang="ru-RU" sz="1800" dirty="0" smtClean="0">
                <a:solidFill>
                  <a:srgbClr val="CC0000"/>
                </a:solidFill>
                <a:latin typeface="Times New Roman" pitchFamily="18" charset="0"/>
                <a:cs typeface="Times New Roman" pitchFamily="18" charset="0"/>
              </a:rPr>
            </a:br>
            <a:r>
              <a:rPr lang="ru-RU" sz="1800" dirty="0" smtClean="0">
                <a:solidFill>
                  <a:srgbClr val="CC0000"/>
                </a:solidFill>
                <a:latin typeface="Times New Roman" pitchFamily="18" charset="0"/>
                <a:cs typeface="Times New Roman" pitchFamily="18" charset="0"/>
              </a:rPr>
              <a:t> к независимой оценке качества  условий  осуществления образовательной деятельности  в аспекте современных требований  нормативно-правовых документов</a:t>
            </a:r>
            <a:br>
              <a:rPr lang="ru-RU" sz="1800" dirty="0" smtClean="0">
                <a:solidFill>
                  <a:srgbClr val="CC0000"/>
                </a:solidFill>
                <a:latin typeface="Times New Roman" pitchFamily="18" charset="0"/>
                <a:cs typeface="Times New Roman" pitchFamily="18" charset="0"/>
              </a:rPr>
            </a:br>
            <a:r>
              <a:rPr lang="ru-RU" sz="1800" dirty="0" smtClean="0">
                <a:solidFill>
                  <a:srgbClr val="CC0000"/>
                </a:solidFill>
                <a:latin typeface="Times New Roman" pitchFamily="18" charset="0"/>
                <a:cs typeface="Times New Roman" pitchFamily="18" charset="0"/>
              </a:rPr>
              <a:t/>
            </a:r>
            <a:br>
              <a:rPr lang="ru-RU" sz="1800" dirty="0" smtClean="0">
                <a:solidFill>
                  <a:srgbClr val="CC0000"/>
                </a:solidFill>
                <a:latin typeface="Times New Roman" pitchFamily="18" charset="0"/>
                <a:cs typeface="Times New Roman" pitchFamily="18" charset="0"/>
              </a:rPr>
            </a:br>
            <a:r>
              <a:rPr lang="ru-RU" sz="1800" dirty="0" smtClean="0">
                <a:solidFill>
                  <a:srgbClr val="CC0000"/>
                </a:solidFill>
                <a:latin typeface="Times New Roman" pitchFamily="18" charset="0"/>
                <a:cs typeface="Times New Roman" pitchFamily="18" charset="0"/>
              </a:rPr>
              <a:t/>
            </a:r>
            <a:br>
              <a:rPr lang="ru-RU" sz="1800" dirty="0" smtClean="0">
                <a:solidFill>
                  <a:srgbClr val="CC0000"/>
                </a:solidFill>
                <a:latin typeface="Times New Roman" pitchFamily="18" charset="0"/>
                <a:cs typeface="Times New Roman" pitchFamily="18" charset="0"/>
              </a:rPr>
            </a:br>
            <a:r>
              <a:rPr lang="ru-RU" sz="1800" dirty="0" smtClean="0">
                <a:solidFill>
                  <a:srgbClr val="CC0000"/>
                </a:solidFill>
              </a:rPr>
              <a:t/>
            </a:r>
            <a:br>
              <a:rPr lang="ru-RU" sz="1800" dirty="0" smtClean="0">
                <a:solidFill>
                  <a:srgbClr val="CC0000"/>
                </a:solidFill>
              </a:rPr>
            </a:br>
            <a:endParaRPr lang="ru-RU" sz="1800" dirty="0">
              <a:solidFill>
                <a:srgbClr val="CC0000"/>
              </a:solidFill>
            </a:endParaRPr>
          </a:p>
        </p:txBody>
      </p:sp>
      <p:sp>
        <p:nvSpPr>
          <p:cNvPr id="3" name="Подзаголовок 2"/>
          <p:cNvSpPr>
            <a:spLocks noGrp="1"/>
          </p:cNvSpPr>
          <p:nvPr>
            <p:ph type="subTitle" idx="1"/>
          </p:nvPr>
        </p:nvSpPr>
        <p:spPr>
          <a:xfrm>
            <a:off x="2743200" y="4643446"/>
            <a:ext cx="6096000" cy="857256"/>
          </a:xfrm>
        </p:spPr>
        <p:txBody>
          <a:bodyPr/>
          <a:lstStyle/>
          <a:p>
            <a:r>
              <a:rPr lang="ru-RU" sz="1600" b="1" dirty="0" smtClean="0">
                <a:solidFill>
                  <a:schemeClr val="tx1"/>
                </a:solidFill>
                <a:latin typeface="Times New Roman" pitchFamily="18" charset="0"/>
                <a:cs typeface="Times New Roman" pitchFamily="18" charset="0"/>
              </a:rPr>
              <a:t>Руденко Л.Н.,</a:t>
            </a:r>
          </a:p>
          <a:p>
            <a:r>
              <a:rPr lang="ru-RU" sz="1600" b="1" dirty="0" smtClean="0">
                <a:solidFill>
                  <a:schemeClr val="tx1"/>
                </a:solidFill>
                <a:latin typeface="Times New Roman" pitchFamily="18" charset="0"/>
                <a:cs typeface="Times New Roman" pitchFamily="18" charset="0"/>
              </a:rPr>
              <a:t>ведущий специалист МКУ ЦРО и ОК</a:t>
            </a:r>
            <a:endParaRPr lang="ru-RU" sz="1600" b="1" dirty="0">
              <a:solidFill>
                <a:schemeClr val="tx1"/>
              </a:solidFill>
              <a:latin typeface="Times New Roman" pitchFamily="18" charset="0"/>
              <a:cs typeface="Times New Roman" pitchFamily="18" charset="0"/>
            </a:endParaRPr>
          </a:p>
        </p:txBody>
      </p:sp>
      <p:sp>
        <p:nvSpPr>
          <p:cNvPr id="4" name="TextBox 3"/>
          <p:cNvSpPr txBox="1"/>
          <p:nvPr/>
        </p:nvSpPr>
        <p:spPr>
          <a:xfrm>
            <a:off x="1143000" y="500042"/>
            <a:ext cx="7010400" cy="584775"/>
          </a:xfrm>
          <a:prstGeom prst="rect">
            <a:avLst/>
          </a:prstGeom>
          <a:noFill/>
        </p:spPr>
        <p:txBody>
          <a:bodyPr wrap="square" rtlCol="0">
            <a:spAutoFit/>
          </a:bodyPr>
          <a:lstStyle/>
          <a:p>
            <a:pPr algn="ctr"/>
            <a:r>
              <a:rPr lang="ru-RU" sz="1600" b="1" dirty="0" smtClean="0">
                <a:solidFill>
                  <a:schemeClr val="accent6">
                    <a:lumMod val="75000"/>
                  </a:schemeClr>
                </a:solidFill>
                <a:latin typeface="Times New Roman" pitchFamily="18" charset="0"/>
                <a:cs typeface="Times New Roman" pitchFamily="18" charset="0"/>
              </a:rPr>
              <a:t>Муниципальное  казенное учреждение</a:t>
            </a:r>
          </a:p>
          <a:p>
            <a:pPr algn="ctr"/>
            <a:r>
              <a:rPr lang="ru-RU" sz="1600" b="1" dirty="0" smtClean="0">
                <a:solidFill>
                  <a:schemeClr val="accent6">
                    <a:lumMod val="75000"/>
                  </a:schemeClr>
                </a:solidFill>
                <a:latin typeface="Times New Roman" pitchFamily="18" charset="0"/>
                <a:cs typeface="Times New Roman" pitchFamily="18" charset="0"/>
              </a:rPr>
              <a:t>«Центр развития образования и оценки  качества»</a:t>
            </a:r>
            <a:endParaRPr lang="ru-RU" sz="1600" b="1" dirty="0">
              <a:solidFill>
                <a:schemeClr val="accent6">
                  <a:lumMod val="75000"/>
                </a:schemeClr>
              </a:solidFill>
              <a:latin typeface="Times New Roman" pitchFamily="18" charset="0"/>
              <a:cs typeface="Times New Roman" pitchFamily="18" charset="0"/>
            </a:endParaRPr>
          </a:p>
        </p:txBody>
      </p:sp>
      <p:sp>
        <p:nvSpPr>
          <p:cNvPr id="6" name="TextBox 5"/>
          <p:cNvSpPr txBox="1"/>
          <p:nvPr/>
        </p:nvSpPr>
        <p:spPr>
          <a:xfrm>
            <a:off x="3786182" y="5572140"/>
            <a:ext cx="3100028" cy="307777"/>
          </a:xfrm>
          <a:prstGeom prst="rect">
            <a:avLst/>
          </a:prstGeom>
          <a:noFill/>
        </p:spPr>
        <p:txBody>
          <a:bodyPr wrap="square" rtlCol="0">
            <a:spAutoFit/>
          </a:bodyPr>
          <a:lstStyle/>
          <a:p>
            <a:pPr algn="ctr"/>
            <a:r>
              <a:rPr lang="ru-RU" sz="1400" dirty="0" smtClean="0">
                <a:latin typeface="Times New Roman" pitchFamily="18" charset="0"/>
                <a:cs typeface="Times New Roman" pitchFamily="18" charset="0"/>
              </a:rPr>
              <a:t>Армавир 2023</a:t>
            </a:r>
            <a:endParaRPr lang="ru-RU"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https://fsd.multiurok.ru/html/2018/07/19/s_5b50b7cc4f73b/img1.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4" name="Заголовок 1"/>
          <p:cNvSpPr txBox="1">
            <a:spLocks/>
          </p:cNvSpPr>
          <p:nvPr/>
        </p:nvSpPr>
        <p:spPr>
          <a:xfrm>
            <a:off x="1357289" y="214290"/>
            <a:ext cx="7429553" cy="1071570"/>
          </a:xfrm>
          <a:prstGeom prst="rect">
            <a:avLst/>
          </a:prstGeom>
          <a:ln w="38100">
            <a:noFill/>
          </a:ln>
        </p:spPr>
        <p:txBody>
          <a:bodyPr/>
          <a:lstStyle>
            <a:lvl1pPr algn="ctr" defTabSz="407526" rtl="0" eaLnBrk="1" fontAlgn="base" hangingPunct="1">
              <a:spcBef>
                <a:spcPct val="0"/>
              </a:spcBef>
              <a:spcAft>
                <a:spcPct val="0"/>
              </a:spcAft>
              <a:buClr>
                <a:srgbClr val="000000"/>
              </a:buClr>
              <a:buSzPct val="100000"/>
              <a:buFont typeface="Times New Roman" pitchFamily="16" charset="0"/>
              <a:defRPr sz="2200" b="1">
                <a:solidFill>
                  <a:srgbClr val="333333"/>
                </a:solidFill>
                <a:latin typeface="+mj-lt"/>
                <a:ea typeface="+mj-ea"/>
                <a:cs typeface="+mj-cs"/>
              </a:defRPr>
            </a:lvl1pPr>
            <a:lvl2pPr algn="ctr" defTabSz="407526" rtl="0" eaLnBrk="1" fontAlgn="base" hangingPunct="1">
              <a:spcBef>
                <a:spcPct val="0"/>
              </a:spcBef>
              <a:spcAft>
                <a:spcPct val="0"/>
              </a:spcAft>
              <a:buClr>
                <a:srgbClr val="000000"/>
              </a:buClr>
              <a:buSzPct val="100000"/>
              <a:buFont typeface="Times New Roman" pitchFamily="16" charset="0"/>
              <a:defRPr sz="2200" b="1">
                <a:solidFill>
                  <a:srgbClr val="333333"/>
                </a:solidFill>
                <a:latin typeface="Arial" charset="0"/>
                <a:cs typeface="Tahoma" pitchFamily="32" charset="0"/>
              </a:defRPr>
            </a:lvl2pPr>
            <a:lvl3pPr algn="ctr" defTabSz="407526" rtl="0" eaLnBrk="1" fontAlgn="base" hangingPunct="1">
              <a:spcBef>
                <a:spcPct val="0"/>
              </a:spcBef>
              <a:spcAft>
                <a:spcPct val="0"/>
              </a:spcAft>
              <a:buClr>
                <a:srgbClr val="000000"/>
              </a:buClr>
              <a:buSzPct val="100000"/>
              <a:buFont typeface="Times New Roman" pitchFamily="16" charset="0"/>
              <a:defRPr sz="2200" b="1">
                <a:solidFill>
                  <a:srgbClr val="333333"/>
                </a:solidFill>
                <a:latin typeface="Arial" charset="0"/>
                <a:cs typeface="Tahoma" pitchFamily="32" charset="0"/>
              </a:defRPr>
            </a:lvl3pPr>
            <a:lvl4pPr algn="ctr" defTabSz="407526" rtl="0" eaLnBrk="1" fontAlgn="base" hangingPunct="1">
              <a:spcBef>
                <a:spcPct val="0"/>
              </a:spcBef>
              <a:spcAft>
                <a:spcPct val="0"/>
              </a:spcAft>
              <a:buClr>
                <a:srgbClr val="000000"/>
              </a:buClr>
              <a:buSzPct val="100000"/>
              <a:buFont typeface="Times New Roman" pitchFamily="16" charset="0"/>
              <a:defRPr sz="2200" b="1">
                <a:solidFill>
                  <a:srgbClr val="333333"/>
                </a:solidFill>
                <a:latin typeface="Arial" charset="0"/>
                <a:cs typeface="Tahoma" pitchFamily="32" charset="0"/>
              </a:defRPr>
            </a:lvl4pPr>
            <a:lvl5pPr algn="ctr" defTabSz="407526" rtl="0" eaLnBrk="1" fontAlgn="base" hangingPunct="1">
              <a:spcBef>
                <a:spcPct val="0"/>
              </a:spcBef>
              <a:spcAft>
                <a:spcPct val="0"/>
              </a:spcAft>
              <a:buClr>
                <a:srgbClr val="000000"/>
              </a:buClr>
              <a:buSzPct val="100000"/>
              <a:buFont typeface="Times New Roman" pitchFamily="16" charset="0"/>
              <a:defRPr sz="2200" b="1">
                <a:solidFill>
                  <a:srgbClr val="333333"/>
                </a:solidFill>
                <a:latin typeface="Arial" charset="0"/>
                <a:cs typeface="Tahoma" pitchFamily="32" charset="0"/>
              </a:defRPr>
            </a:lvl5pPr>
            <a:lvl6pPr marL="2280994" indent="-207363" algn="ctr" defTabSz="407526" rtl="0" eaLnBrk="1" fontAlgn="base" hangingPunct="1">
              <a:spcBef>
                <a:spcPct val="0"/>
              </a:spcBef>
              <a:spcAft>
                <a:spcPct val="0"/>
              </a:spcAft>
              <a:buClr>
                <a:srgbClr val="000000"/>
              </a:buClr>
              <a:buSzPct val="100000"/>
              <a:buFont typeface="Times New Roman" pitchFamily="16" charset="0"/>
              <a:defRPr sz="2200" b="1">
                <a:solidFill>
                  <a:srgbClr val="333333"/>
                </a:solidFill>
                <a:latin typeface="Arial" charset="0"/>
                <a:cs typeface="Tahoma" pitchFamily="32" charset="0"/>
              </a:defRPr>
            </a:lvl6pPr>
            <a:lvl7pPr marL="2695720" indent="-207363" algn="ctr" defTabSz="407526" rtl="0" eaLnBrk="1" fontAlgn="base" hangingPunct="1">
              <a:spcBef>
                <a:spcPct val="0"/>
              </a:spcBef>
              <a:spcAft>
                <a:spcPct val="0"/>
              </a:spcAft>
              <a:buClr>
                <a:srgbClr val="000000"/>
              </a:buClr>
              <a:buSzPct val="100000"/>
              <a:buFont typeface="Times New Roman" pitchFamily="16" charset="0"/>
              <a:defRPr sz="2200" b="1">
                <a:solidFill>
                  <a:srgbClr val="333333"/>
                </a:solidFill>
                <a:latin typeface="Arial" charset="0"/>
                <a:cs typeface="Tahoma" pitchFamily="32" charset="0"/>
              </a:defRPr>
            </a:lvl7pPr>
            <a:lvl8pPr marL="3110446" indent="-207363" algn="ctr" defTabSz="407526" rtl="0" eaLnBrk="1" fontAlgn="base" hangingPunct="1">
              <a:spcBef>
                <a:spcPct val="0"/>
              </a:spcBef>
              <a:spcAft>
                <a:spcPct val="0"/>
              </a:spcAft>
              <a:buClr>
                <a:srgbClr val="000000"/>
              </a:buClr>
              <a:buSzPct val="100000"/>
              <a:buFont typeface="Times New Roman" pitchFamily="16" charset="0"/>
              <a:defRPr sz="2200" b="1">
                <a:solidFill>
                  <a:srgbClr val="333333"/>
                </a:solidFill>
                <a:latin typeface="Arial" charset="0"/>
                <a:cs typeface="Tahoma" pitchFamily="32" charset="0"/>
              </a:defRPr>
            </a:lvl8pPr>
            <a:lvl9pPr marL="3525172" indent="-207363" algn="ctr" defTabSz="407526" rtl="0" eaLnBrk="1" fontAlgn="base" hangingPunct="1">
              <a:spcBef>
                <a:spcPct val="0"/>
              </a:spcBef>
              <a:spcAft>
                <a:spcPct val="0"/>
              </a:spcAft>
              <a:buClr>
                <a:srgbClr val="000000"/>
              </a:buClr>
              <a:buSzPct val="100000"/>
              <a:buFont typeface="Times New Roman" pitchFamily="16" charset="0"/>
              <a:defRPr sz="2200" b="1">
                <a:solidFill>
                  <a:srgbClr val="333333"/>
                </a:solidFill>
                <a:latin typeface="Arial" charset="0"/>
                <a:cs typeface="Tahoma" pitchFamily="32" charset="0"/>
              </a:defRPr>
            </a:lvl9pPr>
          </a:lstStyle>
          <a:p>
            <a:r>
              <a:rPr lang="ru-RU" sz="2400" kern="0" dirty="0" smtClean="0">
                <a:solidFill>
                  <a:schemeClr val="tx1"/>
                </a:solidFill>
                <a:latin typeface="Times New Roman" pitchFamily="18" charset="0"/>
                <a:cs typeface="Times New Roman" pitchFamily="18" charset="0"/>
              </a:rPr>
              <a:t>Алгоритм действий образовательной организации </a:t>
            </a:r>
            <a:br>
              <a:rPr lang="ru-RU" sz="2400" kern="0" dirty="0" smtClean="0">
                <a:solidFill>
                  <a:schemeClr val="tx1"/>
                </a:solidFill>
                <a:latin typeface="Times New Roman" pitchFamily="18" charset="0"/>
                <a:cs typeface="Times New Roman" pitchFamily="18" charset="0"/>
              </a:rPr>
            </a:br>
            <a:r>
              <a:rPr lang="ru-RU" sz="2400" kern="0" dirty="0" smtClean="0">
                <a:solidFill>
                  <a:schemeClr val="tx1"/>
                </a:solidFill>
                <a:latin typeface="Times New Roman" pitchFamily="18" charset="0"/>
                <a:cs typeface="Times New Roman" pitchFamily="18" charset="0"/>
              </a:rPr>
              <a:t>по подготовке к независимой  оценке качества условий  предоставления образовательных услуг</a:t>
            </a:r>
            <a:endParaRPr lang="ru-RU" sz="2400" kern="0" dirty="0">
              <a:solidFill>
                <a:schemeClr val="tx1"/>
              </a:solidFill>
            </a:endParaRPr>
          </a:p>
        </p:txBody>
      </p:sp>
      <p:sp>
        <p:nvSpPr>
          <p:cNvPr id="5" name="Содержимое 2"/>
          <p:cNvSpPr txBox="1">
            <a:spLocks/>
          </p:cNvSpPr>
          <p:nvPr/>
        </p:nvSpPr>
        <p:spPr>
          <a:xfrm>
            <a:off x="1357290" y="1357298"/>
            <a:ext cx="7429552" cy="5143536"/>
          </a:xfrm>
          <a:prstGeom prst="rect">
            <a:avLst/>
          </a:prstGeom>
          <a:noFill/>
          <a:ln w="28575">
            <a:noFill/>
          </a:ln>
        </p:spPr>
        <p:txBody>
          <a:bodyPr/>
          <a:lstStyle>
            <a:lvl1pPr marL="311045" indent="-311045" algn="l" defTabSz="407526" rtl="0" eaLnBrk="1" fontAlgn="base" hangingPunct="1">
              <a:spcBef>
                <a:spcPct val="0"/>
              </a:spcBef>
              <a:spcAft>
                <a:spcPct val="0"/>
              </a:spcAft>
              <a:buClr>
                <a:srgbClr val="000000"/>
              </a:buClr>
              <a:buSzPct val="100000"/>
              <a:buFont typeface="Times New Roman" pitchFamily="16" charset="0"/>
              <a:buChar char="•"/>
              <a:defRPr sz="2200">
                <a:solidFill>
                  <a:srgbClr val="000000"/>
                </a:solidFill>
                <a:latin typeface="+mn-lt"/>
                <a:ea typeface="+mn-ea"/>
                <a:cs typeface="+mn-cs"/>
              </a:defRPr>
            </a:lvl1pPr>
            <a:lvl2pPr marL="673930" indent="-259204" algn="l" defTabSz="407526" rtl="0" eaLnBrk="1" fontAlgn="base" hangingPunct="1">
              <a:lnSpc>
                <a:spcPct val="90000"/>
              </a:lnSpc>
              <a:spcBef>
                <a:spcPts val="454"/>
              </a:spcBef>
              <a:spcAft>
                <a:spcPct val="0"/>
              </a:spcAft>
              <a:buClr>
                <a:srgbClr val="000000"/>
              </a:buClr>
              <a:buSzPct val="100000"/>
              <a:buFont typeface="Times New Roman" pitchFamily="16" charset="0"/>
              <a:buChar char="–"/>
              <a:defRPr sz="2200">
                <a:solidFill>
                  <a:srgbClr val="000000"/>
                </a:solidFill>
                <a:latin typeface="Calibri" pitchFamily="32" charset="0"/>
                <a:cs typeface="+mn-cs"/>
              </a:defRPr>
            </a:lvl2pPr>
            <a:lvl3pPr marL="1036815" indent="-207363" algn="l" defTabSz="407526" rtl="0" eaLnBrk="1" fontAlgn="base" hangingPunct="1">
              <a:lnSpc>
                <a:spcPct val="90000"/>
              </a:lnSpc>
              <a:spcBef>
                <a:spcPts val="454"/>
              </a:spcBef>
              <a:spcAft>
                <a:spcPct val="0"/>
              </a:spcAft>
              <a:buClr>
                <a:srgbClr val="000000"/>
              </a:buClr>
              <a:buSzPct val="100000"/>
              <a:buFont typeface="Times New Roman" pitchFamily="16" charset="0"/>
              <a:buChar char="•"/>
              <a:defRPr sz="1800">
                <a:solidFill>
                  <a:srgbClr val="000000"/>
                </a:solidFill>
                <a:latin typeface="Calibri" pitchFamily="32" charset="0"/>
                <a:cs typeface="+mn-cs"/>
              </a:defRPr>
            </a:lvl3pPr>
            <a:lvl4pPr marL="1451541" indent="-207363" algn="l" defTabSz="407526" rtl="0" eaLnBrk="1" fontAlgn="base" hangingPunct="1">
              <a:lnSpc>
                <a:spcPct val="90000"/>
              </a:lnSpc>
              <a:spcBef>
                <a:spcPts val="454"/>
              </a:spcBef>
              <a:spcAft>
                <a:spcPct val="0"/>
              </a:spcAft>
              <a:buClr>
                <a:srgbClr val="000000"/>
              </a:buClr>
              <a:buSzPct val="100000"/>
              <a:buFont typeface="Times New Roman" pitchFamily="16" charset="0"/>
              <a:buChar char="–"/>
              <a:defRPr sz="1800">
                <a:solidFill>
                  <a:srgbClr val="000000"/>
                </a:solidFill>
                <a:latin typeface="Calibri" pitchFamily="32" charset="0"/>
                <a:cs typeface="+mn-cs"/>
              </a:defRPr>
            </a:lvl4pPr>
            <a:lvl5pPr marL="1866268" indent="-207363" algn="l" defTabSz="407526" rtl="0" eaLnBrk="1" fontAlgn="base" hangingPunct="1">
              <a:lnSpc>
                <a:spcPct val="90000"/>
              </a:lnSpc>
              <a:spcBef>
                <a:spcPts val="454"/>
              </a:spcBef>
              <a:spcAft>
                <a:spcPct val="0"/>
              </a:spcAft>
              <a:buClr>
                <a:srgbClr val="000000"/>
              </a:buClr>
              <a:buSzPct val="100000"/>
              <a:buFont typeface="Times New Roman" pitchFamily="16" charset="0"/>
              <a:buChar char="»"/>
              <a:defRPr sz="1800">
                <a:solidFill>
                  <a:srgbClr val="000000"/>
                </a:solidFill>
                <a:latin typeface="Calibri" pitchFamily="32" charset="0"/>
                <a:cs typeface="+mn-cs"/>
              </a:defRPr>
            </a:lvl5pPr>
            <a:lvl6pPr marL="2280994" indent="-207363" algn="l" defTabSz="407526" rtl="0" eaLnBrk="1" fontAlgn="base" hangingPunct="1">
              <a:lnSpc>
                <a:spcPct val="90000"/>
              </a:lnSpc>
              <a:spcBef>
                <a:spcPts val="454"/>
              </a:spcBef>
              <a:spcAft>
                <a:spcPct val="0"/>
              </a:spcAft>
              <a:buClr>
                <a:srgbClr val="000000"/>
              </a:buClr>
              <a:buSzPct val="100000"/>
              <a:buFont typeface="Times New Roman" pitchFamily="16" charset="0"/>
              <a:defRPr>
                <a:solidFill>
                  <a:srgbClr val="000000"/>
                </a:solidFill>
                <a:latin typeface="Calibri" pitchFamily="32" charset="0"/>
                <a:cs typeface="+mn-cs"/>
              </a:defRPr>
            </a:lvl6pPr>
            <a:lvl7pPr marL="2695720" indent="-207363" algn="l" defTabSz="407526" rtl="0" eaLnBrk="1" fontAlgn="base" hangingPunct="1">
              <a:lnSpc>
                <a:spcPct val="90000"/>
              </a:lnSpc>
              <a:spcBef>
                <a:spcPts val="454"/>
              </a:spcBef>
              <a:spcAft>
                <a:spcPct val="0"/>
              </a:spcAft>
              <a:buClr>
                <a:srgbClr val="000000"/>
              </a:buClr>
              <a:buSzPct val="100000"/>
              <a:buFont typeface="Times New Roman" pitchFamily="16" charset="0"/>
              <a:defRPr>
                <a:solidFill>
                  <a:srgbClr val="000000"/>
                </a:solidFill>
                <a:latin typeface="Calibri" pitchFamily="32" charset="0"/>
                <a:cs typeface="+mn-cs"/>
              </a:defRPr>
            </a:lvl7pPr>
            <a:lvl8pPr marL="3110446" indent="-207363" algn="l" defTabSz="407526" rtl="0" eaLnBrk="1" fontAlgn="base" hangingPunct="1">
              <a:lnSpc>
                <a:spcPct val="90000"/>
              </a:lnSpc>
              <a:spcBef>
                <a:spcPts val="454"/>
              </a:spcBef>
              <a:spcAft>
                <a:spcPct val="0"/>
              </a:spcAft>
              <a:buClr>
                <a:srgbClr val="000000"/>
              </a:buClr>
              <a:buSzPct val="100000"/>
              <a:buFont typeface="Times New Roman" pitchFamily="16" charset="0"/>
              <a:defRPr>
                <a:solidFill>
                  <a:srgbClr val="000000"/>
                </a:solidFill>
                <a:latin typeface="Calibri" pitchFamily="32" charset="0"/>
                <a:cs typeface="+mn-cs"/>
              </a:defRPr>
            </a:lvl8pPr>
            <a:lvl9pPr marL="3525172" indent="-207363" algn="l" defTabSz="407526" rtl="0" eaLnBrk="1" fontAlgn="base" hangingPunct="1">
              <a:lnSpc>
                <a:spcPct val="90000"/>
              </a:lnSpc>
              <a:spcBef>
                <a:spcPts val="454"/>
              </a:spcBef>
              <a:spcAft>
                <a:spcPct val="0"/>
              </a:spcAft>
              <a:buClr>
                <a:srgbClr val="000000"/>
              </a:buClr>
              <a:buSzPct val="100000"/>
              <a:buFont typeface="Times New Roman" pitchFamily="16" charset="0"/>
              <a:defRPr>
                <a:solidFill>
                  <a:srgbClr val="000000"/>
                </a:solidFill>
                <a:latin typeface="Calibri" pitchFamily="32" charset="0"/>
                <a:cs typeface="+mn-cs"/>
              </a:defRPr>
            </a:lvl9pPr>
          </a:lstStyle>
          <a:p>
            <a:pPr marL="180975" indent="0" algn="just">
              <a:buFont typeface="Times New Roman" pitchFamily="16" charset="0"/>
              <a:buNone/>
            </a:pPr>
            <a:endParaRPr lang="ru-RU" sz="1100" b="1" kern="0" dirty="0" smtClean="0">
              <a:solidFill>
                <a:schemeClr val="tx1"/>
              </a:solidFill>
              <a:latin typeface="Times New Roman" pitchFamily="18" charset="0"/>
              <a:cs typeface="Times New Roman" pitchFamily="18" charset="0"/>
            </a:endParaRPr>
          </a:p>
          <a:p>
            <a:pPr marL="180975" indent="0" algn="just">
              <a:buFont typeface="Times New Roman" pitchFamily="16" charset="0"/>
              <a:buNone/>
            </a:pPr>
            <a:r>
              <a:rPr lang="ru-RU" sz="1100" b="1" kern="0" dirty="0" smtClean="0">
                <a:solidFill>
                  <a:schemeClr val="tx1"/>
                </a:solidFill>
                <a:latin typeface="Times New Roman" pitchFamily="18" charset="0"/>
                <a:cs typeface="Times New Roman" pitchFamily="18" charset="0"/>
              </a:rPr>
              <a:t>Назначить </a:t>
            </a:r>
            <a:r>
              <a:rPr lang="ru-RU" sz="1100" kern="0" dirty="0" smtClean="0">
                <a:solidFill>
                  <a:schemeClr val="tx1"/>
                </a:solidFill>
                <a:latin typeface="Times New Roman" pitchFamily="18" charset="0"/>
                <a:cs typeface="Times New Roman" pitchFamily="18" charset="0"/>
              </a:rPr>
              <a:t>  педагогического работника, ответственного за  подготовку  ОО к процедуре независимой оценки качества условий  предоставления образовательных услуг,  информировать  работников ОО о процедуре НОКО.</a:t>
            </a:r>
          </a:p>
          <a:p>
            <a:pPr marL="180975" indent="0" algn="just">
              <a:buFont typeface="Times New Roman" pitchFamily="16" charset="0"/>
              <a:buNone/>
            </a:pPr>
            <a:endParaRPr lang="ru-RU" sz="1100" kern="0" dirty="0" smtClean="0">
              <a:solidFill>
                <a:schemeClr val="tx1"/>
              </a:solidFill>
              <a:latin typeface="Times New Roman" pitchFamily="18" charset="0"/>
              <a:cs typeface="Times New Roman" pitchFamily="18" charset="0"/>
            </a:endParaRPr>
          </a:p>
          <a:p>
            <a:pPr marL="180975" indent="0" algn="just">
              <a:buFont typeface="Times New Roman" pitchFamily="16" charset="0"/>
              <a:buNone/>
            </a:pPr>
            <a:r>
              <a:rPr lang="ru-RU" sz="1100" b="1" kern="0" dirty="0" smtClean="0">
                <a:solidFill>
                  <a:schemeClr val="tx1"/>
                </a:solidFill>
                <a:latin typeface="Times New Roman" pitchFamily="18" charset="0"/>
                <a:cs typeface="Times New Roman" pitchFamily="18" charset="0"/>
              </a:rPr>
              <a:t>Разместить на официальном сайте ОО:</a:t>
            </a:r>
          </a:p>
          <a:p>
            <a:pPr marL="180975" indent="0" algn="just">
              <a:buFont typeface="Times New Roman" pitchFamily="16" charset="0"/>
              <a:buNone/>
            </a:pPr>
            <a:r>
              <a:rPr lang="ru-RU" sz="1100" kern="0" dirty="0" smtClean="0">
                <a:solidFill>
                  <a:schemeClr val="tx1"/>
                </a:solidFill>
                <a:latin typeface="Times New Roman" pitchFamily="18" charset="0"/>
                <a:cs typeface="Times New Roman" pitchFamily="18" charset="0"/>
              </a:rPr>
              <a:t>информацию о том, что ОО  подлежит в 2023 году независимой оценке качества условий предоставления образовательных услуг;</a:t>
            </a:r>
          </a:p>
          <a:p>
            <a:pPr marL="180975" indent="0" algn="just">
              <a:buFont typeface="Times New Roman" pitchFamily="16" charset="0"/>
              <a:buNone/>
            </a:pPr>
            <a:r>
              <a:rPr lang="ru-RU" sz="1100" kern="0" dirty="0" smtClean="0">
                <a:latin typeface="Times New Roman" pitchFamily="18" charset="0"/>
                <a:cs typeface="Times New Roman" pitchFamily="18" charset="0"/>
              </a:rPr>
              <a:t>гиперссылку для перехода на официальный сайт </a:t>
            </a:r>
            <a:r>
              <a:rPr lang="en-US" sz="1100" kern="0" dirty="0" smtClean="0">
                <a:latin typeface="Times New Roman" pitchFamily="18" charset="0"/>
                <a:cs typeface="Times New Roman" pitchFamily="18" charset="0"/>
              </a:rPr>
              <a:t>bus</a:t>
            </a:r>
            <a:r>
              <a:rPr lang="ru-RU" sz="1100" kern="0" dirty="0" smtClean="0">
                <a:latin typeface="Times New Roman" pitchFamily="18" charset="0"/>
                <a:cs typeface="Times New Roman" pitchFamily="18" charset="0"/>
              </a:rPr>
              <a:t>.</a:t>
            </a:r>
            <a:r>
              <a:rPr lang="en-US" sz="1100" kern="0" dirty="0" err="1" smtClean="0">
                <a:latin typeface="Times New Roman" pitchFamily="18" charset="0"/>
                <a:cs typeface="Times New Roman" pitchFamily="18" charset="0"/>
              </a:rPr>
              <a:t>gov</a:t>
            </a:r>
            <a:r>
              <a:rPr lang="ru-RU" sz="1100" kern="0" dirty="0" smtClean="0">
                <a:latin typeface="Times New Roman" pitchFamily="18" charset="0"/>
                <a:cs typeface="Times New Roman" pitchFamily="18" charset="0"/>
              </a:rPr>
              <a:t>.</a:t>
            </a:r>
            <a:r>
              <a:rPr lang="en-US" sz="1100" kern="0" dirty="0" err="1" smtClean="0">
                <a:latin typeface="Times New Roman" pitchFamily="18" charset="0"/>
                <a:cs typeface="Times New Roman" pitchFamily="18" charset="0"/>
              </a:rPr>
              <a:t>ru</a:t>
            </a:r>
            <a:r>
              <a:rPr lang="ru-RU" sz="1100" kern="0" dirty="0" smtClean="0">
                <a:latin typeface="Times New Roman" pitchFamily="18" charset="0"/>
                <a:cs typeface="Times New Roman" pitchFamily="18" charset="0"/>
              </a:rPr>
              <a:t> в раздел «Независимая оценка», на  страницу «Оценка граждан»;</a:t>
            </a:r>
            <a:endParaRPr lang="ru-RU" sz="1100" kern="0" dirty="0" smtClean="0">
              <a:solidFill>
                <a:schemeClr val="tx1"/>
              </a:solidFill>
              <a:latin typeface="Times New Roman" pitchFamily="18" charset="0"/>
              <a:cs typeface="Times New Roman" pitchFamily="18" charset="0"/>
            </a:endParaRPr>
          </a:p>
          <a:p>
            <a:pPr marL="180975" indent="0" algn="just">
              <a:buFont typeface="Times New Roman" pitchFamily="16" charset="0"/>
              <a:buNone/>
            </a:pPr>
            <a:r>
              <a:rPr lang="ru-RU" sz="1100" kern="0" dirty="0" smtClean="0">
                <a:solidFill>
                  <a:schemeClr val="tx1"/>
                </a:solidFill>
                <a:latin typeface="Times New Roman" pitchFamily="18" charset="0"/>
                <a:cs typeface="Times New Roman" pitchFamily="18" charset="0"/>
              </a:rPr>
              <a:t>ссылку для  изучения мнения респондентов о качестве условий предоставления образовательных  услуг;</a:t>
            </a:r>
            <a:r>
              <a:rPr lang="ru-RU" sz="1100" b="1" kern="0" dirty="0" smtClean="0">
                <a:solidFill>
                  <a:schemeClr val="tx1"/>
                </a:solidFill>
                <a:latin typeface="Times New Roman" pitchFamily="18" charset="0"/>
                <a:cs typeface="Times New Roman" pitchFamily="18" charset="0"/>
              </a:rPr>
              <a:t>      </a:t>
            </a:r>
          </a:p>
          <a:p>
            <a:pPr marL="180975" indent="0" algn="just">
              <a:buFont typeface="Times New Roman" pitchFamily="16" charset="0"/>
              <a:buNone/>
            </a:pPr>
            <a:endParaRPr lang="ru-RU" sz="1100" kern="0" dirty="0" smtClean="0">
              <a:latin typeface="Times New Roman" pitchFamily="18" charset="0"/>
              <a:cs typeface="Times New Roman" pitchFamily="18" charset="0"/>
            </a:endParaRPr>
          </a:p>
          <a:p>
            <a:pPr marL="180975" indent="0" algn="just">
              <a:buFont typeface="Times New Roman" pitchFamily="16" charset="0"/>
              <a:buNone/>
            </a:pPr>
            <a:r>
              <a:rPr lang="ru-RU" sz="1100" b="1" kern="0" dirty="0" smtClean="0">
                <a:solidFill>
                  <a:schemeClr val="tx1"/>
                </a:solidFill>
                <a:latin typeface="Times New Roman" pitchFamily="18" charset="0"/>
                <a:cs typeface="Times New Roman" pitchFamily="18" charset="0"/>
              </a:rPr>
              <a:t>Провести:</a:t>
            </a:r>
            <a:endParaRPr lang="ru-RU" sz="1100" kern="0" dirty="0" smtClean="0">
              <a:solidFill>
                <a:schemeClr val="tx1"/>
              </a:solidFill>
              <a:latin typeface="Times New Roman" pitchFamily="18" charset="0"/>
              <a:cs typeface="Times New Roman" pitchFamily="18" charset="0"/>
            </a:endParaRPr>
          </a:p>
          <a:p>
            <a:pPr marL="180975" indent="0" algn="just">
              <a:buFont typeface="Times New Roman" pitchFamily="16" charset="0"/>
              <a:buNone/>
            </a:pPr>
            <a:r>
              <a:rPr lang="ru-RU" sz="1100" kern="0" dirty="0" smtClean="0">
                <a:solidFill>
                  <a:schemeClr val="tx1"/>
                </a:solidFill>
                <a:latin typeface="Times New Roman" pitchFamily="18" charset="0"/>
                <a:cs typeface="Times New Roman" pitchFamily="18" charset="0"/>
              </a:rPr>
              <a:t>внутренний аудит локальных актов,  регулирующих  организацию работы с официальным сайтом ОО; </a:t>
            </a:r>
          </a:p>
          <a:p>
            <a:pPr marL="180975" indent="0" algn="just">
              <a:buFont typeface="Times New Roman" pitchFamily="16" charset="0"/>
              <a:buNone/>
            </a:pPr>
            <a:r>
              <a:rPr lang="ru-RU" sz="1100" kern="0" dirty="0" smtClean="0">
                <a:solidFill>
                  <a:schemeClr val="tx1"/>
                </a:solidFill>
                <a:latin typeface="Times New Roman" pitchFamily="18" charset="0"/>
                <a:cs typeface="Times New Roman" pitchFamily="18" charset="0"/>
              </a:rPr>
              <a:t>мониторинг посещений гражданами сайта </a:t>
            </a:r>
            <a:r>
              <a:rPr lang="en-US" sz="1100" kern="0" dirty="0" smtClean="0">
                <a:solidFill>
                  <a:schemeClr val="tx1"/>
                </a:solidFill>
                <a:latin typeface="Times New Roman" pitchFamily="18" charset="0"/>
                <a:cs typeface="Times New Roman" pitchFamily="18" charset="0"/>
              </a:rPr>
              <a:t>bus</a:t>
            </a:r>
            <a:r>
              <a:rPr lang="ru-RU" sz="1100" kern="0" dirty="0" smtClean="0">
                <a:solidFill>
                  <a:schemeClr val="tx1"/>
                </a:solidFill>
                <a:latin typeface="Times New Roman" pitchFamily="18" charset="0"/>
                <a:cs typeface="Times New Roman" pitchFamily="18" charset="0"/>
              </a:rPr>
              <a:t>.</a:t>
            </a:r>
            <a:r>
              <a:rPr lang="en-US" sz="1100" kern="0" dirty="0" err="1" smtClean="0">
                <a:solidFill>
                  <a:schemeClr val="tx1"/>
                </a:solidFill>
                <a:latin typeface="Times New Roman" pitchFamily="18" charset="0"/>
                <a:cs typeface="Times New Roman" pitchFamily="18" charset="0"/>
              </a:rPr>
              <a:t>gov</a:t>
            </a:r>
            <a:r>
              <a:rPr lang="ru-RU" sz="1100" kern="0" dirty="0" smtClean="0">
                <a:solidFill>
                  <a:schemeClr val="tx1"/>
                </a:solidFill>
                <a:latin typeface="Times New Roman" pitchFamily="18" charset="0"/>
                <a:cs typeface="Times New Roman" pitchFamily="18" charset="0"/>
              </a:rPr>
              <a:t>.</a:t>
            </a:r>
            <a:r>
              <a:rPr lang="en-US" sz="1100" kern="0" dirty="0" err="1" smtClean="0">
                <a:solidFill>
                  <a:schemeClr val="tx1"/>
                </a:solidFill>
                <a:latin typeface="Times New Roman" pitchFamily="18" charset="0"/>
                <a:cs typeface="Times New Roman" pitchFamily="18" charset="0"/>
              </a:rPr>
              <a:t>ru</a:t>
            </a:r>
            <a:r>
              <a:rPr lang="ru-RU" sz="1100" kern="0" dirty="0" smtClean="0">
                <a:solidFill>
                  <a:schemeClr val="tx1"/>
                </a:solidFill>
                <a:latin typeface="Times New Roman" pitchFamily="18" charset="0"/>
                <a:cs typeface="Times New Roman" pitchFamily="18" charset="0"/>
              </a:rPr>
              <a:t> и их отзывов о работе  ОО;</a:t>
            </a:r>
          </a:p>
          <a:p>
            <a:pPr marL="180975" indent="0" algn="just">
              <a:buFont typeface="Times New Roman" pitchFamily="16" charset="0"/>
              <a:buNone/>
            </a:pPr>
            <a:r>
              <a:rPr lang="ru-RU" sz="1100" kern="0" dirty="0" smtClean="0">
                <a:solidFill>
                  <a:schemeClr val="tx1"/>
                </a:solidFill>
                <a:latin typeface="Times New Roman" pitchFamily="18" charset="0"/>
                <a:cs typeface="Times New Roman" pitchFamily="18" charset="0"/>
              </a:rPr>
              <a:t>мониторинг содержания информационного стенда на соответствие перечня документов нормативным требованиям;</a:t>
            </a:r>
          </a:p>
          <a:p>
            <a:pPr marL="180975" indent="0" algn="just">
              <a:buFont typeface="Times New Roman" pitchFamily="16" charset="0"/>
              <a:buNone/>
            </a:pPr>
            <a:r>
              <a:rPr lang="ru-RU" sz="1100" kern="0" dirty="0" smtClean="0">
                <a:solidFill>
                  <a:schemeClr val="tx1"/>
                </a:solidFill>
                <a:latin typeface="Times New Roman" pitchFamily="18" charset="0"/>
                <a:cs typeface="Times New Roman" pitchFamily="18" charset="0"/>
              </a:rPr>
              <a:t>мониторинг официального сайта на соответствие структуры и формата представления информации нормативным требованиям;</a:t>
            </a:r>
          </a:p>
          <a:p>
            <a:pPr marL="180975" indent="0" algn="just">
              <a:buFont typeface="Times New Roman" pitchFamily="16" charset="0"/>
              <a:buNone/>
            </a:pPr>
            <a:r>
              <a:rPr lang="ru-RU" sz="1100" kern="0" dirty="0" smtClean="0">
                <a:solidFill>
                  <a:schemeClr val="tx1"/>
                </a:solidFill>
                <a:latin typeface="Times New Roman" pitchFamily="18" charset="0"/>
                <a:cs typeface="Times New Roman" pitchFamily="18" charset="0"/>
              </a:rPr>
              <a:t>самоанализ качества  комфортности условий  и доступности услуг для инвалидов</a:t>
            </a:r>
            <a:endParaRPr lang="ru-RU" sz="1100" b="1" kern="0" dirty="0" smtClean="0">
              <a:solidFill>
                <a:schemeClr val="tx1"/>
              </a:solidFill>
              <a:latin typeface="Times New Roman" pitchFamily="18" charset="0"/>
              <a:cs typeface="Times New Roman" pitchFamily="18" charset="0"/>
            </a:endParaRPr>
          </a:p>
          <a:p>
            <a:pPr marL="180975" indent="0" algn="just">
              <a:buFont typeface="Times New Roman" pitchFamily="16" charset="0"/>
              <a:buNone/>
            </a:pPr>
            <a:r>
              <a:rPr lang="ru-RU" sz="1100" kern="0" dirty="0" smtClean="0">
                <a:solidFill>
                  <a:schemeClr val="tx1"/>
                </a:solidFill>
              </a:rPr>
              <a:t> </a:t>
            </a:r>
            <a:endParaRPr lang="ru-RU" sz="1100" b="1" kern="0" dirty="0" smtClean="0">
              <a:solidFill>
                <a:schemeClr val="tx1"/>
              </a:solidFill>
            </a:endParaRPr>
          </a:p>
          <a:p>
            <a:pPr marL="180975" indent="0" algn="just">
              <a:buFont typeface="Times New Roman" pitchFamily="16" charset="0"/>
              <a:buNone/>
            </a:pPr>
            <a:r>
              <a:rPr lang="ru-RU" sz="1100" b="1" kern="0" dirty="0" smtClean="0">
                <a:latin typeface="Times New Roman" pitchFamily="18" charset="0"/>
                <a:cs typeface="Times New Roman" pitchFamily="18" charset="0"/>
              </a:rPr>
              <a:t>Обеспечить</a:t>
            </a:r>
            <a:r>
              <a:rPr lang="ru-RU" sz="1100" kern="0" dirty="0" smtClean="0">
                <a:latin typeface="Times New Roman" pitchFamily="18" charset="0"/>
                <a:cs typeface="Times New Roman" pitchFamily="18" charset="0"/>
              </a:rPr>
              <a:t>  на сайте ОО:</a:t>
            </a:r>
          </a:p>
          <a:p>
            <a:pPr marL="180975" indent="0" algn="just">
              <a:buFont typeface="Times New Roman" pitchFamily="16" charset="0"/>
              <a:buNone/>
            </a:pPr>
            <a:r>
              <a:rPr lang="ru-RU" sz="1100" kern="0" dirty="0" smtClean="0">
                <a:latin typeface="Times New Roman" pitchFamily="18" charset="0"/>
                <a:cs typeface="Times New Roman" pitchFamily="18" charset="0"/>
              </a:rPr>
              <a:t>технические условия для функционирования не менее 4-х электронных форм взаимодействия получателей образовательных услуг с  ОО,  в </a:t>
            </a:r>
            <a:r>
              <a:rPr lang="ru-RU" sz="1100" kern="0" dirty="0" err="1" smtClean="0">
                <a:latin typeface="Times New Roman" pitchFamily="18" charset="0"/>
                <a:cs typeface="Times New Roman" pitchFamily="18" charset="0"/>
              </a:rPr>
              <a:t>т.ч</a:t>
            </a:r>
            <a:r>
              <a:rPr lang="ru-RU" sz="1100" kern="0" dirty="0" smtClean="0">
                <a:latin typeface="Times New Roman" pitchFamily="18" charset="0"/>
                <a:cs typeface="Times New Roman" pitchFamily="18" charset="0"/>
              </a:rPr>
              <a:t>. технические условия для информирования граждан о результатах рассмотрения обращений;</a:t>
            </a:r>
          </a:p>
          <a:p>
            <a:pPr marL="180975" indent="0" algn="just">
              <a:buFont typeface="Times New Roman" pitchFamily="16" charset="0"/>
              <a:buNone/>
            </a:pPr>
            <a:r>
              <a:rPr lang="ru-RU" sz="1100" kern="0" dirty="0" smtClean="0">
                <a:latin typeface="Times New Roman" pitchFamily="18" charset="0"/>
                <a:cs typeface="Times New Roman" pitchFamily="18" charset="0"/>
              </a:rPr>
              <a:t>актуализацию информации на страницах «Часто задаваемые вопросы», «Форум», «Гостевая книга»</a:t>
            </a:r>
          </a:p>
          <a:p>
            <a:pPr marL="180975" indent="0" algn="just">
              <a:buFont typeface="Times New Roman" pitchFamily="16" charset="0"/>
              <a:buNone/>
            </a:pPr>
            <a:endParaRPr lang="ru-RU" sz="1100" kern="0" dirty="0" smtClean="0">
              <a:latin typeface="Times New Roman" pitchFamily="18" charset="0"/>
              <a:cs typeface="Times New Roman" pitchFamily="18" charset="0"/>
            </a:endParaRPr>
          </a:p>
          <a:p>
            <a:pPr marL="180975" indent="0" algn="just">
              <a:buFont typeface="Times New Roman" pitchFamily="16" charset="0"/>
              <a:buNone/>
            </a:pPr>
            <a:r>
              <a:rPr lang="ru-RU" sz="1100" b="1" kern="0" dirty="0" smtClean="0">
                <a:solidFill>
                  <a:schemeClr val="tx1"/>
                </a:solidFill>
                <a:latin typeface="Times New Roman" pitchFamily="18" charset="0"/>
                <a:cs typeface="Times New Roman" pitchFamily="18" charset="0"/>
              </a:rPr>
              <a:t>Организовать :</a:t>
            </a:r>
          </a:p>
          <a:p>
            <a:pPr marL="180975" indent="0" algn="just">
              <a:buFont typeface="Times New Roman" pitchFamily="16" charset="0"/>
              <a:buNone/>
            </a:pPr>
            <a:r>
              <a:rPr lang="ru-RU" sz="1100" kern="0" dirty="0" smtClean="0">
                <a:solidFill>
                  <a:schemeClr val="tx1"/>
                </a:solidFill>
                <a:latin typeface="Times New Roman" pitchFamily="18" charset="0"/>
                <a:cs typeface="Times New Roman" pitchFamily="18" charset="0"/>
              </a:rPr>
              <a:t>анкетирование получателей	 образовательных услуг в объеме не менее  </a:t>
            </a:r>
            <a:r>
              <a:rPr lang="ru-RU" sz="1100" kern="0" dirty="0" err="1" smtClean="0">
                <a:solidFill>
                  <a:schemeClr val="tx1"/>
                </a:solidFill>
                <a:latin typeface="Times New Roman" pitchFamily="18" charset="0"/>
                <a:cs typeface="Times New Roman" pitchFamily="18" charset="0"/>
              </a:rPr>
              <a:t>выворочной</a:t>
            </a:r>
            <a:r>
              <a:rPr lang="ru-RU" sz="1100" kern="0" dirty="0" smtClean="0">
                <a:solidFill>
                  <a:schemeClr val="tx1"/>
                </a:solidFill>
                <a:latin typeface="Times New Roman" pitchFamily="18" charset="0"/>
                <a:cs typeface="Times New Roman" pitchFamily="18" charset="0"/>
              </a:rPr>
              <a:t>  совокупности от  генеральной совокупности получателей образовательных услуг;</a:t>
            </a:r>
          </a:p>
          <a:p>
            <a:pPr marL="180975" indent="0" algn="just">
              <a:buFont typeface="Times New Roman" pitchFamily="16" charset="0"/>
              <a:buNone/>
            </a:pPr>
            <a:r>
              <a:rPr lang="ru-RU" sz="1100" kern="0" dirty="0" smtClean="0">
                <a:solidFill>
                  <a:schemeClr val="tx1"/>
                </a:solidFill>
                <a:latin typeface="Times New Roman" pitchFamily="18" charset="0"/>
                <a:cs typeface="Times New Roman" pitchFamily="18" charset="0"/>
              </a:rPr>
              <a:t>консультационное сопровождение респондентов по содержанию анкет.</a:t>
            </a:r>
          </a:p>
          <a:p>
            <a:pPr marL="180975" indent="0" algn="just">
              <a:buFont typeface="Times New Roman" pitchFamily="16" charset="0"/>
              <a:buNone/>
            </a:pPr>
            <a:endParaRPr lang="ru-RU" sz="1100" b="1" kern="0" dirty="0" smtClean="0">
              <a:solidFill>
                <a:schemeClr val="tx1"/>
              </a:solidFill>
              <a:latin typeface="Times New Roman" pitchFamily="18" charset="0"/>
              <a:cs typeface="Times New Roman" pitchFamily="18" charset="0"/>
            </a:endParaRPr>
          </a:p>
          <a:p>
            <a:pPr marL="180975" indent="0" algn="just">
              <a:buFont typeface="Times New Roman" pitchFamily="16" charset="0"/>
              <a:buNone/>
            </a:pPr>
            <a:endParaRPr lang="ru-RU" sz="2000" b="1" kern="0" dirty="0" smtClean="0">
              <a:solidFill>
                <a:schemeClr val="tx1"/>
              </a:solidFill>
            </a:endParaRPr>
          </a:p>
          <a:p>
            <a:pPr algn="just">
              <a:buFont typeface="Times New Roman" pitchFamily="16" charset="0"/>
              <a:buNone/>
            </a:pPr>
            <a:r>
              <a:rPr lang="ru-RU" sz="2000" kern="0" dirty="0" smtClean="0">
                <a:solidFill>
                  <a:schemeClr val="tx1"/>
                </a:solidFill>
              </a:rPr>
              <a:t> </a:t>
            </a:r>
            <a:endParaRPr lang="ru-RU" sz="2000" b="1" kern="0" dirty="0" smtClean="0">
              <a:solidFill>
                <a:schemeClr val="tx1"/>
              </a:solidFill>
            </a:endParaRPr>
          </a:p>
          <a:p>
            <a:pPr>
              <a:buFont typeface="Times New Roman" pitchFamily="16" charset="0"/>
              <a:buNone/>
            </a:pPr>
            <a:endParaRPr lang="ru-RU" kern="0" dirty="0"/>
          </a:p>
        </p:txBody>
      </p:sp>
    </p:spTree>
    <p:extLst>
      <p:ext uri="{BB962C8B-B14F-4D97-AF65-F5344CB8AC3E}">
        <p14:creationId xmlns:p14="http://schemas.microsoft.com/office/powerpoint/2010/main" xmlns="" val="36924292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s://fsd.multiurok.ru/html/2018/07/19/s_5b50b7cc4f73b/img1.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TextBox 2"/>
          <p:cNvSpPr txBox="1"/>
          <p:nvPr/>
        </p:nvSpPr>
        <p:spPr>
          <a:xfrm>
            <a:off x="1357290" y="1643051"/>
            <a:ext cx="7429552" cy="5601533"/>
          </a:xfrm>
          <a:prstGeom prst="rect">
            <a:avLst/>
          </a:prstGeom>
          <a:noFill/>
        </p:spPr>
        <p:txBody>
          <a:bodyPr wrap="square" rtlCol="0">
            <a:spAutoFit/>
          </a:bodyPr>
          <a:lstStyle/>
          <a:p>
            <a:pPr lvl="0" indent="450850" algn="just" fontAlgn="base">
              <a:spcBef>
                <a:spcPct val="0"/>
              </a:spcBef>
              <a:spcAft>
                <a:spcPct val="0"/>
              </a:spcAft>
            </a:pPr>
            <a:endParaRPr lang="ru-RU" sz="1300" dirty="0" smtClean="0">
              <a:solidFill>
                <a:srgbClr val="000000"/>
              </a:solidFill>
              <a:latin typeface="Times New Roman" panose="02020603050405020304" pitchFamily="18" charset="0"/>
              <a:ea typeface="Times New Roman" pitchFamily="18" charset="0"/>
              <a:cs typeface="Times New Roman" panose="02020603050405020304" pitchFamily="18" charset="0"/>
            </a:endParaRPr>
          </a:p>
          <a:p>
            <a:pPr lvl="0" indent="450850" algn="just" fontAlgn="base">
              <a:spcBef>
                <a:spcPct val="0"/>
              </a:spcBef>
              <a:spcAft>
                <a:spcPct val="0"/>
              </a:spcAft>
            </a:pPr>
            <a:endParaRPr lang="ru-RU" sz="1300" dirty="0">
              <a:solidFill>
                <a:srgbClr val="000000"/>
              </a:solidFill>
              <a:latin typeface="Times New Roman" panose="02020603050405020304" pitchFamily="18" charset="0"/>
              <a:ea typeface="Times New Roman" pitchFamily="18" charset="0"/>
              <a:cs typeface="Times New Roman" panose="02020603050405020304" pitchFamily="18" charset="0"/>
            </a:endParaRPr>
          </a:p>
          <a:p>
            <a:pPr lvl="0" indent="450850" algn="just" fontAlgn="base">
              <a:spcBef>
                <a:spcPct val="0"/>
              </a:spcBef>
              <a:spcAft>
                <a:spcPct val="0"/>
              </a:spcAft>
            </a:pPr>
            <a:endParaRPr lang="ru-RU" sz="1300" dirty="0" smtClean="0">
              <a:solidFill>
                <a:srgbClr val="000000"/>
              </a:solidFill>
              <a:latin typeface="Times New Roman" panose="02020603050405020304" pitchFamily="18" charset="0"/>
              <a:ea typeface="Times New Roman" pitchFamily="18" charset="0"/>
              <a:cs typeface="Times New Roman" panose="02020603050405020304" pitchFamily="18" charset="0"/>
            </a:endParaRPr>
          </a:p>
          <a:p>
            <a:pPr lvl="0" indent="450850" algn="just" fontAlgn="base">
              <a:spcBef>
                <a:spcPct val="0"/>
              </a:spcBef>
              <a:spcAft>
                <a:spcPct val="0"/>
              </a:spcAft>
            </a:pPr>
            <a:endParaRPr lang="ru-RU" sz="1300" dirty="0">
              <a:solidFill>
                <a:srgbClr val="000000"/>
              </a:solidFill>
              <a:latin typeface="Times New Roman" panose="02020603050405020304" pitchFamily="18" charset="0"/>
              <a:ea typeface="Times New Roman" pitchFamily="18" charset="0"/>
              <a:cs typeface="Times New Roman" panose="02020603050405020304" pitchFamily="18" charset="0"/>
            </a:endParaRPr>
          </a:p>
          <a:p>
            <a:pPr lvl="0" indent="450850" algn="just" fontAlgn="base">
              <a:spcBef>
                <a:spcPct val="0"/>
              </a:spcBef>
              <a:spcAft>
                <a:spcPct val="0"/>
              </a:spcAft>
            </a:pPr>
            <a:endParaRPr lang="ru-RU" sz="1300" dirty="0" smtClean="0">
              <a:solidFill>
                <a:srgbClr val="000000"/>
              </a:solidFill>
              <a:latin typeface="Times New Roman" panose="02020603050405020304" pitchFamily="18" charset="0"/>
              <a:ea typeface="Times New Roman" pitchFamily="18" charset="0"/>
              <a:cs typeface="Times New Roman" panose="02020603050405020304" pitchFamily="18" charset="0"/>
            </a:endParaRPr>
          </a:p>
          <a:p>
            <a:pPr lvl="0" indent="450850" algn="just" fontAlgn="base">
              <a:spcBef>
                <a:spcPct val="0"/>
              </a:spcBef>
              <a:spcAft>
                <a:spcPct val="0"/>
              </a:spcAft>
            </a:pPr>
            <a:endParaRPr lang="ru-RU" sz="1300" dirty="0" smtClean="0">
              <a:solidFill>
                <a:srgbClr val="000000"/>
              </a:solidFill>
              <a:latin typeface="Times New Roman" panose="02020603050405020304" pitchFamily="18" charset="0"/>
              <a:ea typeface="Times New Roman" pitchFamily="18" charset="0"/>
              <a:cs typeface="Times New Roman" panose="02020603050405020304" pitchFamily="18" charset="0"/>
            </a:endParaRPr>
          </a:p>
          <a:p>
            <a:pPr lvl="0" indent="450850" algn="just" fontAlgn="base">
              <a:spcBef>
                <a:spcPct val="0"/>
              </a:spcBef>
              <a:spcAft>
                <a:spcPct val="0"/>
              </a:spcAft>
            </a:pPr>
            <a:r>
              <a:rPr lang="ru-RU" sz="1300" dirty="0" smtClean="0">
                <a:solidFill>
                  <a:srgbClr val="000000"/>
                </a:solidFill>
                <a:latin typeface="Times New Roman" panose="02020603050405020304" pitchFamily="18" charset="0"/>
                <a:ea typeface="Times New Roman" pitchFamily="18" charset="0"/>
                <a:cs typeface="Times New Roman" panose="02020603050405020304" pitchFamily="18" charset="0"/>
              </a:rPr>
              <a:t>Информирование участников образовательных отношений о возможности участия в оценивании качества условий предоставления образовательных услуг  и  размещения собственного мнения о качестве образовательной деятельности  организации</a:t>
            </a:r>
          </a:p>
          <a:p>
            <a:pPr lvl="0" indent="450850" algn="just" fontAlgn="base">
              <a:spcBef>
                <a:spcPct val="0"/>
              </a:spcBef>
              <a:spcAft>
                <a:spcPct val="0"/>
              </a:spcAft>
            </a:pPr>
            <a:endParaRPr lang="ru-RU" sz="1300" dirty="0" smtClean="0">
              <a:solidFill>
                <a:srgbClr val="000000"/>
              </a:solidFill>
              <a:latin typeface="Times New Roman" panose="02020603050405020304" pitchFamily="18" charset="0"/>
              <a:ea typeface="Times New Roman" pitchFamily="18" charset="0"/>
              <a:cs typeface="Times New Roman" panose="02020603050405020304" pitchFamily="18" charset="0"/>
            </a:endParaRPr>
          </a:p>
          <a:p>
            <a:pPr lvl="0" indent="450850" algn="just" fontAlgn="base">
              <a:spcBef>
                <a:spcPct val="0"/>
              </a:spcBef>
              <a:spcAft>
                <a:spcPct val="0"/>
              </a:spcAft>
            </a:pPr>
            <a:r>
              <a:rPr lang="ru-RU" sz="1300" dirty="0" smtClean="0">
                <a:solidFill>
                  <a:srgbClr val="000000"/>
                </a:solidFill>
                <a:latin typeface="Times New Roman" panose="02020603050405020304" pitchFamily="18" charset="0"/>
                <a:ea typeface="Times New Roman" pitchFamily="18" charset="0"/>
                <a:cs typeface="Times New Roman" panose="02020603050405020304" pitchFamily="18" charset="0"/>
              </a:rPr>
              <a:t>Размещение ссылки на сайт </a:t>
            </a:r>
            <a:r>
              <a:rPr lang="en-US" sz="1300" dirty="0" smtClean="0">
                <a:solidFill>
                  <a:srgbClr val="000000"/>
                </a:solidFill>
                <a:latin typeface="Times New Roman" panose="02020603050405020304" pitchFamily="18" charset="0"/>
                <a:ea typeface="Times New Roman" pitchFamily="18" charset="0"/>
                <a:cs typeface="Times New Roman" panose="02020603050405020304" pitchFamily="18" charset="0"/>
              </a:rPr>
              <a:t>bus.gov</a:t>
            </a:r>
            <a:r>
              <a:rPr lang="ru-RU" sz="1300" dirty="0" smtClean="0">
                <a:solidFill>
                  <a:srgbClr val="000000"/>
                </a:solidFill>
                <a:latin typeface="Times New Roman" panose="02020603050405020304" pitchFamily="18" charset="0"/>
                <a:ea typeface="Times New Roman" pitchFamily="18" charset="0"/>
                <a:cs typeface="Times New Roman" panose="02020603050405020304" pitchFamily="18" charset="0"/>
              </a:rPr>
              <a:t>.</a:t>
            </a:r>
            <a:r>
              <a:rPr lang="en-US" sz="1300" dirty="0" err="1" smtClean="0">
                <a:solidFill>
                  <a:srgbClr val="000000"/>
                </a:solidFill>
                <a:latin typeface="Times New Roman" panose="02020603050405020304" pitchFamily="18" charset="0"/>
                <a:ea typeface="Times New Roman" pitchFamily="18" charset="0"/>
                <a:cs typeface="Times New Roman" panose="02020603050405020304" pitchFamily="18" charset="0"/>
              </a:rPr>
              <a:t>ru</a:t>
            </a:r>
            <a:r>
              <a:rPr lang="ru-RU" sz="1300" dirty="0" smtClean="0">
                <a:solidFill>
                  <a:srgbClr val="000000"/>
                </a:solidFill>
                <a:latin typeface="Times New Roman" panose="02020603050405020304" pitchFamily="18" charset="0"/>
                <a:ea typeface="Times New Roman" pitchFamily="18" charset="0"/>
                <a:cs typeface="Times New Roman" panose="02020603050405020304" pitchFamily="18" charset="0"/>
              </a:rPr>
              <a:t> на  главной странице официального сайта образовательной организации, на информационных стендах и иных открытых информационных ресурсах</a:t>
            </a:r>
          </a:p>
          <a:p>
            <a:pPr lvl="0" indent="450850" algn="just" fontAlgn="base">
              <a:spcBef>
                <a:spcPct val="0"/>
              </a:spcBef>
              <a:spcAft>
                <a:spcPct val="0"/>
              </a:spcAft>
            </a:pPr>
            <a:endParaRPr lang="ru-RU" sz="1300" dirty="0">
              <a:solidFill>
                <a:srgbClr val="000000"/>
              </a:solidFill>
              <a:latin typeface="Times New Roman" panose="02020603050405020304" pitchFamily="18" charset="0"/>
              <a:ea typeface="Times New Roman" pitchFamily="18" charset="0"/>
              <a:cs typeface="Times New Roman" panose="02020603050405020304" pitchFamily="18" charset="0"/>
            </a:endParaRPr>
          </a:p>
          <a:p>
            <a:pPr lvl="0" indent="450850" algn="just" fontAlgn="base">
              <a:spcBef>
                <a:spcPct val="0"/>
              </a:spcBef>
              <a:spcAft>
                <a:spcPct val="0"/>
              </a:spcAft>
            </a:pPr>
            <a:r>
              <a:rPr lang="ru-RU" sz="1300" dirty="0" smtClean="0">
                <a:solidFill>
                  <a:srgbClr val="000000"/>
                </a:solidFill>
                <a:latin typeface="Times New Roman" panose="02020603050405020304" pitchFamily="18" charset="0"/>
                <a:ea typeface="Times New Roman" pitchFamily="18" charset="0"/>
                <a:cs typeface="Times New Roman" panose="02020603050405020304" pitchFamily="18" charset="0"/>
              </a:rPr>
              <a:t>Инструктирование получателей образовательных услуг о возможности получения информации на сайте </a:t>
            </a:r>
            <a:r>
              <a:rPr lang="en-US" sz="1300" dirty="0" smtClean="0">
                <a:solidFill>
                  <a:srgbClr val="000000"/>
                </a:solidFill>
                <a:latin typeface="Times New Roman" panose="02020603050405020304" pitchFamily="18" charset="0"/>
                <a:ea typeface="Times New Roman" pitchFamily="18" charset="0"/>
                <a:cs typeface="Times New Roman" panose="02020603050405020304" pitchFamily="18" charset="0"/>
              </a:rPr>
              <a:t>bus.gov.ru</a:t>
            </a:r>
            <a:r>
              <a:rPr lang="ru-RU" sz="1300" dirty="0" smtClean="0">
                <a:solidFill>
                  <a:srgbClr val="000000"/>
                </a:solidFill>
                <a:latin typeface="Times New Roman" panose="02020603050405020304" pitchFamily="18" charset="0"/>
                <a:ea typeface="Times New Roman" pitchFamily="18" charset="0"/>
                <a:cs typeface="Times New Roman" panose="02020603050405020304" pitchFamily="18" charset="0"/>
              </a:rPr>
              <a:t> и возможности размещения отзывов о работе образовательной организации  в рамках родительских собраний и других форм взаимодействия с родителями (законными  представителями) обучающихся</a:t>
            </a:r>
          </a:p>
          <a:p>
            <a:pPr lvl="0" indent="450850" algn="just" fontAlgn="base">
              <a:spcBef>
                <a:spcPct val="0"/>
              </a:spcBef>
              <a:spcAft>
                <a:spcPct val="0"/>
              </a:spcAft>
            </a:pPr>
            <a:endParaRPr lang="ru-RU" sz="1300" dirty="0" smtClean="0">
              <a:solidFill>
                <a:srgbClr val="000000"/>
              </a:solidFill>
              <a:latin typeface="Times New Roman" panose="02020603050405020304" pitchFamily="18" charset="0"/>
              <a:ea typeface="Times New Roman" pitchFamily="18" charset="0"/>
              <a:cs typeface="Times New Roman" panose="02020603050405020304" pitchFamily="18" charset="0"/>
            </a:endParaRPr>
          </a:p>
          <a:p>
            <a:pPr lvl="0" indent="450850" algn="just" eaLnBrk="0" fontAlgn="base" hangingPunct="0">
              <a:spcBef>
                <a:spcPct val="0"/>
              </a:spcBef>
              <a:spcAft>
                <a:spcPct val="0"/>
              </a:spcAft>
            </a:pPr>
            <a:r>
              <a:rPr lang="ru-RU" sz="1300" dirty="0" smtClean="0">
                <a:solidFill>
                  <a:srgbClr val="000000"/>
                </a:solidFill>
                <a:latin typeface="Times New Roman" panose="02020603050405020304" pitchFamily="18" charset="0"/>
                <a:ea typeface="Times New Roman" pitchFamily="18" charset="0"/>
                <a:cs typeface="Times New Roman" panose="02020603050405020304" pitchFamily="18" charset="0"/>
              </a:rPr>
              <a:t>Разработка и распространение информационных буклетов, памяток, листовок о проведении  в отношении подведомственной образовательной организации НОКО</a:t>
            </a:r>
          </a:p>
          <a:p>
            <a:pPr lvl="0" indent="450850" algn="just" eaLnBrk="0" fontAlgn="base" hangingPunct="0">
              <a:spcBef>
                <a:spcPct val="0"/>
              </a:spcBef>
              <a:spcAft>
                <a:spcPct val="0"/>
              </a:spcAft>
            </a:pPr>
            <a:endParaRPr lang="ru-RU" sz="1300" dirty="0" smtClean="0">
              <a:solidFill>
                <a:srgbClr val="000000"/>
              </a:solidFill>
              <a:latin typeface="Times New Roman" panose="02020603050405020304" pitchFamily="18" charset="0"/>
              <a:ea typeface="Times New Roman" pitchFamily="18" charset="0"/>
              <a:cs typeface="Times New Roman" panose="02020603050405020304" pitchFamily="18" charset="0"/>
            </a:endParaRPr>
          </a:p>
          <a:p>
            <a:pPr lvl="0" indent="450850" algn="just" eaLnBrk="0" fontAlgn="base" hangingPunct="0">
              <a:spcBef>
                <a:spcPct val="0"/>
              </a:spcBef>
              <a:spcAft>
                <a:spcPct val="0"/>
              </a:spcAft>
            </a:pPr>
            <a:r>
              <a:rPr lang="ru-RU" sz="1300" dirty="0" smtClean="0">
                <a:solidFill>
                  <a:srgbClr val="000000"/>
                </a:solidFill>
                <a:latin typeface="Times New Roman" panose="02020603050405020304" pitchFamily="18" charset="0"/>
                <a:ea typeface="Times New Roman" pitchFamily="18" charset="0"/>
                <a:cs typeface="Times New Roman" panose="02020603050405020304" pitchFamily="18" charset="0"/>
              </a:rPr>
              <a:t>Информирование </a:t>
            </a:r>
            <a:r>
              <a:rPr lang="ru-RU" sz="1300" dirty="0">
                <a:solidFill>
                  <a:srgbClr val="000000"/>
                </a:solidFill>
                <a:latin typeface="Times New Roman" panose="02020603050405020304" pitchFamily="18" charset="0"/>
                <a:ea typeface="Times New Roman" pitchFamily="18" charset="0"/>
                <a:cs typeface="Times New Roman" panose="02020603050405020304" pitchFamily="18" charset="0"/>
              </a:rPr>
              <a:t>участников образовательных отношений о  результатах НОКО, размещенных на сайте  bus.gov.ru  и возможности участия в оценивании качества  </a:t>
            </a:r>
            <a:r>
              <a:rPr lang="ru-RU" sz="1300" dirty="0" smtClean="0">
                <a:solidFill>
                  <a:srgbClr val="000000"/>
                </a:solidFill>
                <a:latin typeface="Times New Roman" panose="02020603050405020304" pitchFamily="18" charset="0"/>
                <a:ea typeface="Times New Roman" pitchFamily="18" charset="0"/>
                <a:cs typeface="Times New Roman" panose="02020603050405020304" pitchFamily="18" charset="0"/>
              </a:rPr>
              <a:t>условий</a:t>
            </a:r>
            <a:endParaRPr lang="ru-RU" sz="1300" dirty="0">
              <a:solidFill>
                <a:srgbClr val="000000"/>
              </a:solidFill>
              <a:latin typeface="Times New Roman" panose="02020603050405020304" pitchFamily="18" charset="0"/>
              <a:ea typeface="Times New Roman" pitchFamily="18" charset="0"/>
              <a:cs typeface="Times New Roman" panose="02020603050405020304" pitchFamily="18" charset="0"/>
            </a:endParaRPr>
          </a:p>
          <a:p>
            <a:pPr lvl="0" indent="450850" algn="just" eaLnBrk="0" fontAlgn="base" hangingPunct="0">
              <a:spcBef>
                <a:spcPct val="0"/>
              </a:spcBef>
              <a:spcAft>
                <a:spcPct val="0"/>
              </a:spcAft>
            </a:pPr>
            <a:endParaRPr lang="ru-RU" sz="1300" dirty="0">
              <a:solidFill>
                <a:srgbClr val="000000"/>
              </a:solidFill>
              <a:latin typeface="Times New Roman" panose="02020603050405020304" pitchFamily="18" charset="0"/>
              <a:ea typeface="Times New Roman" pitchFamily="18" charset="0"/>
              <a:cs typeface="Times New Roman" panose="02020603050405020304" pitchFamily="18" charset="0"/>
            </a:endParaRPr>
          </a:p>
          <a:p>
            <a:pPr lvl="0" indent="450850" algn="just" eaLnBrk="0" fontAlgn="base" hangingPunct="0">
              <a:spcBef>
                <a:spcPct val="0"/>
              </a:spcBef>
              <a:spcAft>
                <a:spcPct val="0"/>
              </a:spcAft>
            </a:pPr>
            <a:endParaRPr lang="ru-RU" sz="1100" dirty="0" smtClean="0">
              <a:latin typeface="Times New Roman" pitchFamily="18" charset="0"/>
              <a:cs typeface="Times New Roman" pitchFamily="18" charset="0"/>
            </a:endParaRPr>
          </a:p>
          <a:p>
            <a:pPr lvl="0" indent="450850" algn="just" eaLnBrk="0" fontAlgn="base" hangingPunct="0">
              <a:spcBef>
                <a:spcPct val="0"/>
              </a:spcBef>
              <a:spcAft>
                <a:spcPct val="0"/>
              </a:spcAft>
            </a:pPr>
            <a:endParaRPr lang="ru-RU" sz="1100" dirty="0" smtClean="0">
              <a:latin typeface="Times New Roman" pitchFamily="18" charset="0"/>
              <a:cs typeface="Times New Roman" pitchFamily="18" charset="0"/>
            </a:endParaRPr>
          </a:p>
          <a:p>
            <a:pPr lvl="0" indent="450850" algn="just" eaLnBrk="0" fontAlgn="base" hangingPunct="0">
              <a:spcBef>
                <a:spcPct val="0"/>
              </a:spcBef>
              <a:spcAft>
                <a:spcPct val="0"/>
              </a:spcAft>
            </a:pPr>
            <a:endParaRPr lang="ru-RU" sz="1100" dirty="0" smtClean="0">
              <a:latin typeface="Arial" pitchFamily="34" charset="0"/>
              <a:cs typeface="Arial" pitchFamily="34" charset="0"/>
            </a:endParaRPr>
          </a:p>
        </p:txBody>
      </p:sp>
      <p:sp>
        <p:nvSpPr>
          <p:cNvPr id="2" name="TextBox 1"/>
          <p:cNvSpPr txBox="1"/>
          <p:nvPr/>
        </p:nvSpPr>
        <p:spPr>
          <a:xfrm>
            <a:off x="827584" y="404664"/>
            <a:ext cx="7959258" cy="1200329"/>
          </a:xfrm>
          <a:prstGeom prst="rect">
            <a:avLst/>
          </a:prstGeom>
          <a:noFill/>
          <a:ln w="38100">
            <a:noFill/>
          </a:ln>
        </p:spPr>
        <p:txBody>
          <a:bodyPr wrap="square" rtlCol="0">
            <a:spAutoFit/>
          </a:bodyPr>
          <a:lstStyle/>
          <a:p>
            <a:pPr algn="ctr"/>
            <a:r>
              <a:rPr lang="ru-RU" sz="2400" b="1" dirty="0" smtClean="0">
                <a:solidFill>
                  <a:schemeClr val="accent6">
                    <a:lumMod val="50000"/>
                  </a:schemeClr>
                </a:solidFill>
                <a:latin typeface="Times New Roman" panose="02020603050405020304" pitchFamily="18" charset="0"/>
                <a:cs typeface="Times New Roman" panose="02020603050405020304" pitchFamily="18" charset="0"/>
              </a:rPr>
              <a:t>Меры по популяризации сайта для размещения информации о государственных, муниципальных учреждениях (</a:t>
            </a:r>
            <a:r>
              <a:rPr lang="en-US" sz="2400" b="1" dirty="0" smtClean="0">
                <a:solidFill>
                  <a:schemeClr val="accent6">
                    <a:lumMod val="50000"/>
                  </a:schemeClr>
                </a:solidFill>
                <a:latin typeface="Times New Roman" panose="02020603050405020304" pitchFamily="18" charset="0"/>
                <a:cs typeface="Times New Roman" panose="02020603050405020304" pitchFamily="18" charset="0"/>
              </a:rPr>
              <a:t>bus.gov.ru)</a:t>
            </a:r>
            <a:endParaRPr lang="ru-RU" sz="2400" b="1" dirty="0">
              <a:solidFill>
                <a:schemeClr val="accent6">
                  <a:lumMod val="50000"/>
                </a:schemeClr>
              </a:solidFill>
              <a:latin typeface="Times New Roman" panose="02020603050405020304" pitchFamily="18" charset="0"/>
              <a:cs typeface="Times New Roman" panose="02020603050405020304" pitchFamily="18" charset="0"/>
            </a:endParaRPr>
          </a:p>
        </p:txBody>
      </p:sp>
      <p:sp>
        <p:nvSpPr>
          <p:cNvPr id="4" name="Скругленный прямоугольник 3"/>
          <p:cNvSpPr/>
          <p:nvPr/>
        </p:nvSpPr>
        <p:spPr bwMode="auto">
          <a:xfrm>
            <a:off x="1214414" y="1428736"/>
            <a:ext cx="7500990" cy="941234"/>
          </a:xfrm>
          <a:prstGeom prst="round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just" defTabSz="449263" eaLnBrk="0" fontAlgn="base" hangingPunct="0">
              <a:spcBef>
                <a:spcPct val="0"/>
              </a:spcBef>
              <a:spcAft>
                <a:spcPct val="0"/>
              </a:spcAft>
              <a:buClr>
                <a:srgbClr val="000000"/>
              </a:buClr>
              <a:buSzPct val="100000"/>
            </a:pPr>
            <a:r>
              <a:rPr kumimoji="0" lang="ru-RU" sz="1100" b="0" i="1" u="sng" strike="noStrike" cap="none" normalizeH="0" baseline="0" dirty="0" smtClean="0">
                <a:ln>
                  <a:noFill/>
                </a:ln>
                <a:effectLst/>
                <a:latin typeface="Times New Roman" pitchFamily="18" charset="0"/>
                <a:cs typeface="Times New Roman" pitchFamily="18" charset="0"/>
              </a:rPr>
              <a:t>Нормативные основания:  </a:t>
            </a:r>
            <a:r>
              <a:rPr lang="ru-RU" sz="1100" dirty="0" smtClean="0">
                <a:latin typeface="Times New Roman" pitchFamily="18" charset="0"/>
                <a:cs typeface="Times New Roman" pitchFamily="18" charset="0"/>
              </a:rPr>
              <a:t>Приказ Министерства труда и социальной защиты Российской Федерации от 30 октября 2018 года   № 675н «Об утверждении Методики выявления и обобщения мнения граждан о качестве условий оказания услуг организациями в сфере культуры, охраны здоровья, образования, социального обслуживания и федеральными учреждениями медико-социальной экспертизы» </a:t>
            </a:r>
            <a:endParaRPr kumimoji="0" lang="ru-RU" sz="1100" b="0" i="0" u="sng" strike="noStrike" cap="none" normalizeH="0" baseline="0" dirty="0" smtClean="0">
              <a:ln>
                <a:noFill/>
              </a:ln>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s://fsd.multiurok.ru/html/2018/07/19/s_5b50b7cc4f73b/img1.jpg"/>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3" name="Содержимое 2"/>
          <p:cNvSpPr>
            <a:spLocks noGrp="1"/>
          </p:cNvSpPr>
          <p:nvPr>
            <p:ph idx="1"/>
          </p:nvPr>
        </p:nvSpPr>
        <p:spPr>
          <a:xfrm>
            <a:off x="1357290" y="1643050"/>
            <a:ext cx="7286676" cy="4786346"/>
          </a:xfrm>
          <a:noFill/>
        </p:spPr>
        <p:txBody>
          <a:bodyPr>
            <a:normAutofit fontScale="25000" lnSpcReduction="20000"/>
          </a:bodyPr>
          <a:lstStyle/>
          <a:p>
            <a:pPr algn="just"/>
            <a:endParaRPr lang="ru-RU" sz="1200" dirty="0" smtClean="0">
              <a:latin typeface="Times New Roman" pitchFamily="18" charset="0"/>
              <a:cs typeface="Times New Roman" pitchFamily="18" charset="0"/>
            </a:endParaRPr>
          </a:p>
          <a:p>
            <a:pPr algn="just"/>
            <a:endParaRPr lang="ru-RU" sz="1200" dirty="0" smtClean="0">
              <a:latin typeface="Times New Roman" pitchFamily="18" charset="0"/>
              <a:cs typeface="Times New Roman" pitchFamily="18" charset="0"/>
            </a:endParaRPr>
          </a:p>
          <a:p>
            <a:pPr marL="85725" indent="23813" algn="just">
              <a:buNone/>
            </a:pPr>
            <a:r>
              <a:rPr lang="ru-RU" sz="4800" dirty="0" smtClean="0">
                <a:latin typeface="Times New Roman" pitchFamily="18" charset="0"/>
                <a:cs typeface="Times New Roman" pitchFamily="18" charset="0"/>
              </a:rPr>
              <a:t>Федеральный закон от 05.12.2017 года  № 392-ФЗ «О внесении изменений в отдельные законодательные акты Российской Федерации по вопросам совершенствования проведения независимой оценки качества условий оказания услуг организациями в сфере культуры, охраны здоровья, образования, социального обслуживания и федеральными учреждениями </a:t>
            </a:r>
            <a:r>
              <a:rPr lang="ru-RU" sz="4800" dirty="0" err="1" smtClean="0">
                <a:latin typeface="Times New Roman" pitchFamily="18" charset="0"/>
                <a:cs typeface="Times New Roman" pitchFamily="18" charset="0"/>
              </a:rPr>
              <a:t>медико­социальной</a:t>
            </a:r>
            <a:r>
              <a:rPr lang="ru-RU" sz="4800" dirty="0" smtClean="0">
                <a:latin typeface="Times New Roman" pitchFamily="18" charset="0"/>
                <a:cs typeface="Times New Roman" pitchFamily="18" charset="0"/>
              </a:rPr>
              <a:t> экспертизы»</a:t>
            </a:r>
          </a:p>
          <a:p>
            <a:pPr marL="85725" indent="23813" algn="just"/>
            <a:endParaRPr lang="ru-RU" sz="4800" dirty="0" smtClean="0">
              <a:latin typeface="Times New Roman" pitchFamily="18" charset="0"/>
              <a:cs typeface="Times New Roman" pitchFamily="18" charset="0"/>
            </a:endParaRPr>
          </a:p>
          <a:p>
            <a:pPr marL="85725" indent="23813" algn="just">
              <a:buNone/>
            </a:pPr>
            <a:r>
              <a:rPr lang="ru-RU" sz="4800" dirty="0" smtClean="0">
                <a:solidFill>
                  <a:schemeClr val="tx1"/>
                </a:solidFill>
                <a:latin typeface="Times New Roman" pitchFamily="18" charset="0"/>
                <a:cs typeface="Times New Roman" pitchFamily="18" charset="0"/>
              </a:rPr>
              <a:t>Приказ Министерства просвещения Российской Федерации от 13.03.2019 года № 114 «Об утверждении показателей, характеризующих общие критерии оценки качества условий осуществления образовательной деятельности»</a:t>
            </a:r>
          </a:p>
          <a:p>
            <a:pPr marL="85725" indent="23813" algn="just"/>
            <a:endParaRPr lang="ru-RU" sz="4800" dirty="0" smtClean="0">
              <a:latin typeface="Times New Roman" pitchFamily="18" charset="0"/>
              <a:cs typeface="Times New Roman" pitchFamily="18" charset="0"/>
            </a:endParaRPr>
          </a:p>
          <a:p>
            <a:pPr marL="85725" indent="23813" algn="just">
              <a:buNone/>
            </a:pPr>
            <a:r>
              <a:rPr lang="ru-RU" sz="4800" dirty="0" smtClean="0">
                <a:latin typeface="Times New Roman" pitchFamily="18" charset="0"/>
                <a:cs typeface="Times New Roman" pitchFamily="18" charset="0"/>
              </a:rPr>
              <a:t>Приказ Министерства труда и социальной защиты Российской Федерации от 31.05.2018 г. № 344н «Об утверждении Единого порядка расчета показателей, характеризующих общие критерии оценки качества условий оказания услуг организациями в сфере культуры, охраны здоровья, образования, социального обслуживания и федеральными учреждениями </a:t>
            </a:r>
            <a:r>
              <a:rPr lang="ru-RU" sz="4800" dirty="0" err="1" smtClean="0">
                <a:latin typeface="Times New Roman" pitchFamily="18" charset="0"/>
                <a:cs typeface="Times New Roman" pitchFamily="18" charset="0"/>
              </a:rPr>
              <a:t>медико­социальной</a:t>
            </a:r>
            <a:r>
              <a:rPr lang="ru-RU" sz="4800" dirty="0" smtClean="0">
                <a:latin typeface="Times New Roman" pitchFamily="18" charset="0"/>
                <a:cs typeface="Times New Roman" pitchFamily="18" charset="0"/>
              </a:rPr>
              <a:t> экспертизы»</a:t>
            </a:r>
          </a:p>
          <a:p>
            <a:pPr marL="85725" indent="23813" algn="just"/>
            <a:endParaRPr lang="ru-RU" sz="4800" dirty="0" smtClean="0">
              <a:latin typeface="Times New Roman" pitchFamily="18" charset="0"/>
              <a:cs typeface="Times New Roman" pitchFamily="18" charset="0"/>
            </a:endParaRPr>
          </a:p>
          <a:p>
            <a:pPr marL="85725" indent="23813" algn="just">
              <a:buNone/>
            </a:pPr>
            <a:r>
              <a:rPr lang="ru-RU" sz="4800" dirty="0" smtClean="0">
                <a:latin typeface="Times New Roman" pitchFamily="18" charset="0"/>
                <a:cs typeface="Times New Roman" pitchFamily="18" charset="0"/>
              </a:rPr>
              <a:t>Приказ</a:t>
            </a:r>
            <a:r>
              <a:rPr lang="ru-RU" sz="4800" dirty="0" smtClean="0">
                <a:latin typeface="Times New Roman" pitchFamily="18" charset="0"/>
                <a:cs typeface="Times New Roman" pitchFamily="18" charset="0"/>
                <a:hlinkClick r:id="rId4"/>
              </a:rPr>
              <a:t> </a:t>
            </a:r>
            <a:r>
              <a:rPr lang="ru-RU" sz="4800" dirty="0" err="1" smtClean="0">
                <a:latin typeface="Times New Roman" pitchFamily="18" charset="0"/>
                <a:cs typeface="Times New Roman" pitchFamily="18" charset="0"/>
              </a:rPr>
              <a:t>Рособрнадзора</a:t>
            </a:r>
            <a:r>
              <a:rPr lang="ru-RU" sz="4800" dirty="0" smtClean="0">
                <a:latin typeface="Times New Roman" pitchFamily="18" charset="0"/>
                <a:cs typeface="Times New Roman" pitchFamily="18" charset="0"/>
              </a:rPr>
              <a:t> от 14.08.2020 года №  831 "Об утверждении Требований к структуре официального сайта образовательной организации в информационно-телекоммуникационной сети "Интернет" и формату представления информации»</a:t>
            </a:r>
          </a:p>
          <a:p>
            <a:pPr marL="85725" indent="23813" algn="just">
              <a:buNone/>
            </a:pPr>
            <a:r>
              <a:rPr lang="ru-RU" sz="4800" dirty="0" smtClean="0">
                <a:latin typeface="Times New Roman" pitchFamily="18" charset="0"/>
                <a:cs typeface="Times New Roman" pitchFamily="18" charset="0"/>
              </a:rPr>
              <a:t> </a:t>
            </a:r>
          </a:p>
          <a:p>
            <a:pPr marL="85725" indent="23813" algn="just">
              <a:buNone/>
            </a:pPr>
            <a:r>
              <a:rPr lang="ru-RU" sz="4800" dirty="0" smtClean="0">
                <a:latin typeface="Times New Roman" pitchFamily="18" charset="0"/>
                <a:cs typeface="Times New Roman" pitchFamily="18" charset="0"/>
              </a:rPr>
              <a:t>Постановление Правительства Российской Федерации от 20.10.2021 г. № 1802 "Об утверждении Правил размещения на официальном сайте образовательной организации в информационно-телекоммуникационной сети "Интернет" и обновления информации об образовательной организации, а также о признании утратившими силу некоторых актов и отдельных положений некоторых актов Правительства Российской Федерации»</a:t>
            </a:r>
          </a:p>
          <a:p>
            <a:pPr marL="85725" indent="23813" algn="just"/>
            <a:endParaRPr lang="ru-RU" sz="4800" dirty="0" smtClean="0">
              <a:latin typeface="Times New Roman" pitchFamily="18" charset="0"/>
              <a:cs typeface="Times New Roman" pitchFamily="18" charset="0"/>
            </a:endParaRPr>
          </a:p>
          <a:p>
            <a:pPr marL="85725" indent="23813" algn="just">
              <a:buNone/>
            </a:pPr>
            <a:r>
              <a:rPr lang="ru-RU" sz="4800" dirty="0" smtClean="0">
                <a:latin typeface="Times New Roman" pitchFamily="18" charset="0"/>
                <a:cs typeface="Times New Roman" pitchFamily="18" charset="0"/>
              </a:rPr>
              <a:t>Федеральный закон от 30.12.2020 № 519-ФЗ «О внесении изменений в  Федеральный закон № 152-ФЗ  "О персональных данных»</a:t>
            </a:r>
          </a:p>
          <a:p>
            <a:pPr algn="just">
              <a:buNone/>
            </a:pPr>
            <a:endParaRPr lang="ru-RU" sz="4800" dirty="0" smtClean="0">
              <a:latin typeface="Times New Roman" pitchFamily="18" charset="0"/>
              <a:cs typeface="Times New Roman" pitchFamily="18" charset="0"/>
            </a:endParaRPr>
          </a:p>
        </p:txBody>
      </p:sp>
      <p:sp>
        <p:nvSpPr>
          <p:cNvPr id="2" name="Заголовок 1"/>
          <p:cNvSpPr>
            <a:spLocks noGrp="1"/>
          </p:cNvSpPr>
          <p:nvPr>
            <p:ph type="title"/>
          </p:nvPr>
        </p:nvSpPr>
        <p:spPr>
          <a:xfrm>
            <a:off x="2786051" y="142852"/>
            <a:ext cx="5857916" cy="1357321"/>
          </a:xfrm>
          <a:ln w="9525">
            <a:noFill/>
          </a:ln>
        </p:spPr>
        <p:txBody>
          <a:bodyPr>
            <a:normAutofit/>
          </a:bodyPr>
          <a:lstStyle/>
          <a:p>
            <a:pPr algn="ctr"/>
            <a:r>
              <a:rPr lang="ru-RU" sz="2600" dirty="0" smtClean="0">
                <a:solidFill>
                  <a:schemeClr val="accent6">
                    <a:lumMod val="75000"/>
                  </a:schemeClr>
                </a:solidFill>
                <a:latin typeface="Times New Roman" pitchFamily="18" charset="0"/>
                <a:cs typeface="Times New Roman" pitchFamily="18" charset="0"/>
              </a:rPr>
              <a:t>Нормативно-правовые основания </a:t>
            </a:r>
            <a:br>
              <a:rPr lang="ru-RU" sz="2600" dirty="0" smtClean="0">
                <a:solidFill>
                  <a:schemeClr val="accent6">
                    <a:lumMod val="75000"/>
                  </a:schemeClr>
                </a:solidFill>
                <a:latin typeface="Times New Roman" pitchFamily="18" charset="0"/>
                <a:cs typeface="Times New Roman" pitchFamily="18" charset="0"/>
              </a:rPr>
            </a:br>
            <a:r>
              <a:rPr lang="ru-RU" sz="2600" dirty="0" smtClean="0">
                <a:solidFill>
                  <a:schemeClr val="accent6">
                    <a:lumMod val="75000"/>
                  </a:schemeClr>
                </a:solidFill>
                <a:latin typeface="Times New Roman" pitchFamily="18" charset="0"/>
                <a:cs typeface="Times New Roman" pitchFamily="18" charset="0"/>
              </a:rPr>
              <a:t> организации и проведения  НОКО</a:t>
            </a:r>
            <a:endParaRPr lang="ru-RU" sz="2600" dirty="0">
              <a:solidFill>
                <a:schemeClr val="accent6">
                  <a:lumMod val="75000"/>
                </a:schemeClr>
              </a:solidFill>
              <a:latin typeface="Times New Roman" pitchFamily="18" charset="0"/>
              <a:cs typeface="Times New Roman" pitchFamily="18" charset="0"/>
            </a:endParaRPr>
          </a:p>
        </p:txBody>
      </p:sp>
      <p:pic>
        <p:nvPicPr>
          <p:cNvPr id="7" name="Picture 2"/>
          <p:cNvPicPr>
            <a:picLocks noChangeAspect="1" noChangeArrowheads="1"/>
          </p:cNvPicPr>
          <p:nvPr/>
        </p:nvPicPr>
        <p:blipFill>
          <a:blip r:embed="rId5">
            <a:extLst>
              <a:ext uri="{28A0092B-C50C-407E-A947-70E740481C1C}">
                <a14:useLocalDpi xmlns:a14="http://schemas.microsoft.com/office/drawing/2010/main" xmlns="" val="0"/>
              </a:ext>
            </a:extLst>
          </a:blip>
          <a:srcRect/>
          <a:stretch>
            <a:fillRect/>
          </a:stretch>
        </p:blipFill>
        <p:spPr bwMode="auto">
          <a:xfrm>
            <a:off x="214282" y="214290"/>
            <a:ext cx="2071702" cy="1357322"/>
          </a:xfrm>
          <a:prstGeom prst="rect">
            <a:avLst/>
          </a:prstGeom>
          <a:noFill/>
          <a:ln w="6350">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s://fsd.multiurok.ru/html/2018/07/19/s_5b50b7cc4f73b/img1.jpg"/>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3" name="Содержимое 2"/>
          <p:cNvSpPr>
            <a:spLocks noGrp="1"/>
          </p:cNvSpPr>
          <p:nvPr>
            <p:ph idx="1"/>
          </p:nvPr>
        </p:nvSpPr>
        <p:spPr>
          <a:xfrm>
            <a:off x="1142976" y="1643050"/>
            <a:ext cx="7643866" cy="5062550"/>
          </a:xfrm>
          <a:noFill/>
        </p:spPr>
        <p:txBody>
          <a:bodyPr>
            <a:normAutofit/>
          </a:bodyPr>
          <a:lstStyle/>
          <a:p>
            <a:pPr marL="180975" indent="-9525" algn="just">
              <a:buNone/>
            </a:pPr>
            <a:r>
              <a:rPr lang="ru-RU" sz="1300" dirty="0" smtClean="0">
                <a:latin typeface="Times New Roman" pitchFamily="18" charset="0"/>
                <a:cs typeface="Times New Roman" pitchFamily="18" charset="0"/>
              </a:rPr>
              <a:t>Решение Общественной палаты муниципального образования город Армавир  от 12 марта 2021 года «Об утверждении состава Общественного совета при администрации муниципального образования город Армавир по проведению независимой оценки качества условий осуществления образовательной деятельности организациями, осуществляющими образовательную деятельность,  на 2021-2023 годы»</a:t>
            </a:r>
          </a:p>
          <a:p>
            <a:pPr marL="180975" indent="-9525" algn="just">
              <a:buFont typeface="Wingdings" pitchFamily="2" charset="2"/>
              <a:buChar char="§"/>
            </a:pPr>
            <a:endParaRPr lang="ru-RU" sz="1300" dirty="0" smtClean="0">
              <a:latin typeface="Times New Roman" pitchFamily="18" charset="0"/>
              <a:cs typeface="Times New Roman" pitchFamily="18" charset="0"/>
            </a:endParaRPr>
          </a:p>
          <a:p>
            <a:pPr marL="180975" indent="-9525" algn="just">
              <a:buNone/>
            </a:pPr>
            <a:r>
              <a:rPr lang="ru-RU" sz="1300" dirty="0" smtClean="0">
                <a:latin typeface="Times New Roman" pitchFamily="18" charset="0"/>
                <a:cs typeface="Times New Roman" pitchFamily="18" charset="0"/>
              </a:rPr>
              <a:t>Постановление администрации муниципального образования город Армавир  от 31 мая 2021 года № 947 «О внесении изменений в постановление администрации муниципального образования город Армавир от 23  августа 2018 года № 1510 «Об утверждении Положения об Общественном совете при администрации муниципального образования город Армавир по проведению независимой оценки качества условий осуществления образовательной деятельности образовательными организациями муниципального образования город Армавир»</a:t>
            </a:r>
          </a:p>
          <a:p>
            <a:pPr marL="180975" indent="-9525" algn="just">
              <a:buNone/>
            </a:pPr>
            <a:endParaRPr lang="ru-RU" sz="1300" dirty="0" smtClean="0">
              <a:latin typeface="Times New Roman" pitchFamily="18" charset="0"/>
              <a:cs typeface="Times New Roman" pitchFamily="18" charset="0"/>
            </a:endParaRPr>
          </a:p>
          <a:p>
            <a:pPr marL="180975" indent="-9525" algn="just">
              <a:buNone/>
            </a:pPr>
            <a:r>
              <a:rPr lang="ru-RU" sz="1300" dirty="0" smtClean="0">
                <a:latin typeface="Times New Roman" pitchFamily="18" charset="0"/>
                <a:cs typeface="Times New Roman" pitchFamily="18" charset="0"/>
              </a:rPr>
              <a:t>Решение  Общественного совета при администрации муниципального образования город Армавир по проведению   независимой оценки качества условий осуществления образовательной деятельности организациями, осуществляющими образовательную деятельность, от 20 февраля 2023 года «Об утверждении перечня образовательных организаций, подлежащих независимой оценке качества условий  предоставления образовательных услуг в 2023 году» (протокол № 1)</a:t>
            </a:r>
          </a:p>
          <a:p>
            <a:pPr marL="180975" indent="-9525" algn="just">
              <a:buFont typeface="Wingdings" pitchFamily="2" charset="2"/>
              <a:buChar char="§"/>
            </a:pPr>
            <a:endParaRPr lang="ru-RU" sz="1300" dirty="0" smtClean="0">
              <a:latin typeface="Times New Roman" pitchFamily="18" charset="0"/>
              <a:cs typeface="Times New Roman" pitchFamily="18" charset="0"/>
            </a:endParaRPr>
          </a:p>
          <a:p>
            <a:pPr marL="180975" indent="-9525" algn="just">
              <a:buNone/>
            </a:pPr>
            <a:r>
              <a:rPr lang="ru-RU" sz="1300" dirty="0" smtClean="0">
                <a:latin typeface="Times New Roman" pitchFamily="18" charset="0"/>
                <a:cs typeface="Times New Roman" pitchFamily="18" charset="0"/>
              </a:rPr>
              <a:t>Приказ управления образования администрации муниципального образования город Армавир от  1 марта 2023 года № 127 «О проведении независимой оценки качества условий осуществления образовательной деятельности образовательными организациями муниципального образования город Армавир в 2023 году»</a:t>
            </a:r>
          </a:p>
          <a:p>
            <a:pPr marL="172800" indent="0" algn="just">
              <a:buNone/>
            </a:pPr>
            <a:endParaRPr lang="ru-RU" sz="1200" dirty="0" smtClean="0">
              <a:latin typeface="Times New Roman" pitchFamily="18" charset="0"/>
              <a:cs typeface="Times New Roman" pitchFamily="18" charset="0"/>
            </a:endParaRPr>
          </a:p>
          <a:p>
            <a:pPr marL="172800" indent="0" algn="just">
              <a:buFont typeface="Wingdings" pitchFamily="2" charset="2"/>
              <a:buChar char="§"/>
            </a:pPr>
            <a:endParaRPr lang="ru-RU" sz="1200" dirty="0" smtClean="0">
              <a:latin typeface="Times New Roman" pitchFamily="18" charset="0"/>
              <a:cs typeface="Times New Roman" pitchFamily="18" charset="0"/>
            </a:endParaRPr>
          </a:p>
          <a:p>
            <a:pPr marL="173038" indent="0">
              <a:buNone/>
            </a:pPr>
            <a:endParaRPr lang="ru-RU" sz="1200" dirty="0" smtClean="0">
              <a:latin typeface="Times New Roman" pitchFamily="18" charset="0"/>
              <a:cs typeface="Times New Roman" pitchFamily="18" charset="0"/>
            </a:endParaRPr>
          </a:p>
          <a:p>
            <a:pPr marL="173038" indent="0">
              <a:buFont typeface="Wingdings" pitchFamily="2" charset="2"/>
              <a:buChar char="§"/>
            </a:pPr>
            <a:endParaRPr lang="ru-RU" sz="1600" dirty="0" smtClean="0"/>
          </a:p>
          <a:p>
            <a:pPr marL="173038" indent="0">
              <a:buFont typeface="Wingdings" pitchFamily="2" charset="2"/>
              <a:buChar char="§"/>
            </a:pPr>
            <a:endParaRPr lang="ru-RU" sz="1600" dirty="0">
              <a:solidFill>
                <a:schemeClr val="tx1"/>
              </a:solidFill>
              <a:latin typeface="Times New Roman" pitchFamily="18" charset="0"/>
              <a:cs typeface="Times New Roman" pitchFamily="18" charset="0"/>
            </a:endParaRPr>
          </a:p>
        </p:txBody>
      </p:sp>
      <p:sp>
        <p:nvSpPr>
          <p:cNvPr id="2" name="Заголовок 1"/>
          <p:cNvSpPr>
            <a:spLocks noGrp="1"/>
          </p:cNvSpPr>
          <p:nvPr>
            <p:ph type="title"/>
          </p:nvPr>
        </p:nvSpPr>
        <p:spPr>
          <a:xfrm>
            <a:off x="1428728" y="214291"/>
            <a:ext cx="7410471" cy="1309710"/>
          </a:xfrm>
        </p:spPr>
        <p:txBody>
          <a:bodyPr>
            <a:normAutofit fontScale="90000"/>
          </a:bodyPr>
          <a:lstStyle/>
          <a:p>
            <a:pPr algn="ctr"/>
            <a:r>
              <a:rPr lang="ru-RU" sz="2600" dirty="0" smtClean="0">
                <a:solidFill>
                  <a:schemeClr val="accent6">
                    <a:lumMod val="75000"/>
                  </a:schemeClr>
                </a:solidFill>
                <a:latin typeface="Times New Roman" pitchFamily="18" charset="0"/>
                <a:cs typeface="Times New Roman" pitchFamily="18" charset="0"/>
              </a:rPr>
              <a:t>       Муниципальные  распорядительные документы, </a:t>
            </a:r>
            <a:br>
              <a:rPr lang="ru-RU" sz="2600" dirty="0" smtClean="0">
                <a:solidFill>
                  <a:schemeClr val="accent6">
                    <a:lumMod val="75000"/>
                  </a:schemeClr>
                </a:solidFill>
                <a:latin typeface="Times New Roman" pitchFamily="18" charset="0"/>
                <a:cs typeface="Times New Roman" pitchFamily="18" charset="0"/>
              </a:rPr>
            </a:br>
            <a:r>
              <a:rPr lang="ru-RU" sz="2600" dirty="0" smtClean="0">
                <a:solidFill>
                  <a:schemeClr val="accent6">
                    <a:lumMod val="75000"/>
                  </a:schemeClr>
                </a:solidFill>
                <a:latin typeface="Times New Roman" pitchFamily="18" charset="0"/>
                <a:cs typeface="Times New Roman" pitchFamily="18" charset="0"/>
              </a:rPr>
              <a:t>           регламентирующие организацию и            проведение НОКО в 2023 году</a:t>
            </a:r>
            <a:endParaRPr lang="ru-RU" sz="2600" dirty="0">
              <a:solidFill>
                <a:schemeClr val="accent6">
                  <a:lumMod val="75000"/>
                </a:schemeClr>
              </a:solidFill>
              <a:latin typeface="Times New Roman" pitchFamily="18" charset="0"/>
              <a:cs typeface="Times New Roman" pitchFamily="18" charset="0"/>
            </a:endParaRPr>
          </a:p>
        </p:txBody>
      </p:sp>
      <p:pic>
        <p:nvPicPr>
          <p:cNvPr id="14338" name="Picture 2" descr="https://www.yuga.ru/media/85/29/gerb_g_armavir__w6tjotm.jpg"/>
          <p:cNvPicPr>
            <a:picLocks noChangeAspect="1" noChangeArrowheads="1"/>
          </p:cNvPicPr>
          <p:nvPr/>
        </p:nvPicPr>
        <p:blipFill>
          <a:blip r:embed="rId4" cstate="print"/>
          <a:srcRect/>
          <a:stretch>
            <a:fillRect/>
          </a:stretch>
        </p:blipFill>
        <p:spPr bwMode="auto">
          <a:xfrm>
            <a:off x="214282" y="214290"/>
            <a:ext cx="1143008" cy="142876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2" descr="https://fsd.multiurok.ru/html/2018/07/19/s_5b50b7cc4f73b/img1.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a:xfrm>
            <a:off x="1357290" y="504053"/>
            <a:ext cx="7286675" cy="1139160"/>
          </a:xfrm>
        </p:spPr>
        <p:txBody>
          <a:bodyPr>
            <a:normAutofit fontScale="90000"/>
          </a:bodyPr>
          <a:lstStyle/>
          <a:p>
            <a:pPr algn="ctr"/>
            <a:r>
              <a:rPr lang="ru-RU" sz="2400" dirty="0" smtClean="0">
                <a:solidFill>
                  <a:schemeClr val="accent6">
                    <a:lumMod val="75000"/>
                  </a:schemeClr>
                </a:solidFill>
                <a:latin typeface="Times New Roman" pitchFamily="18" charset="0"/>
                <a:cs typeface="Times New Roman" pitchFamily="18" charset="0"/>
              </a:rPr>
              <a:t>Образовательные  организации, подлежащие  независимой оценке качества условий осуществления образовательной  деятельности в 2023 году </a:t>
            </a:r>
            <a:endParaRPr lang="ru-RU" sz="2400" dirty="0">
              <a:solidFill>
                <a:schemeClr val="accent6">
                  <a:lumMod val="75000"/>
                </a:schemeClr>
              </a:solidFill>
              <a:latin typeface="Times New Roman" pitchFamily="18" charset="0"/>
              <a:cs typeface="Times New Roman" pitchFamily="18" charset="0"/>
            </a:endParaRPr>
          </a:p>
        </p:txBody>
      </p:sp>
      <p:sp>
        <p:nvSpPr>
          <p:cNvPr id="7" name="Стрелка вправо 6"/>
          <p:cNvSpPr/>
          <p:nvPr/>
        </p:nvSpPr>
        <p:spPr bwMode="auto">
          <a:xfrm>
            <a:off x="1285852" y="2143116"/>
            <a:ext cx="3429024" cy="1214446"/>
          </a:xfrm>
          <a:prstGeom prst="rightArrow">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ru-RU" sz="1600" b="1" i="0" u="none" strike="noStrike" cap="none" normalizeH="0" baseline="0" dirty="0" smtClean="0">
                <a:ln>
                  <a:noFill/>
                </a:ln>
                <a:solidFill>
                  <a:schemeClr val="bg1"/>
                </a:solidFill>
                <a:effectLst/>
                <a:latin typeface="Times New Roman" pitchFamily="18" charset="0"/>
                <a:cs typeface="Times New Roman" pitchFamily="18" charset="0"/>
              </a:rPr>
              <a:t>Дошкольные образовательные организации</a:t>
            </a:r>
          </a:p>
        </p:txBody>
      </p:sp>
      <p:sp>
        <p:nvSpPr>
          <p:cNvPr id="9" name="Стрелка вправо 8"/>
          <p:cNvSpPr/>
          <p:nvPr/>
        </p:nvSpPr>
        <p:spPr bwMode="auto">
          <a:xfrm>
            <a:off x="1285852" y="3571876"/>
            <a:ext cx="3429024" cy="1143008"/>
          </a:xfrm>
          <a:prstGeom prst="rightArrow">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ru-RU" sz="1600" b="1" i="0" u="none" strike="noStrike" cap="none" normalizeH="0" baseline="0" dirty="0" smtClean="0">
                <a:ln>
                  <a:noFill/>
                </a:ln>
                <a:solidFill>
                  <a:schemeClr val="bg1"/>
                </a:solidFill>
                <a:effectLst/>
                <a:latin typeface="Times New Roman" pitchFamily="18" charset="0"/>
                <a:cs typeface="Times New Roman" pitchFamily="18" charset="0"/>
              </a:rPr>
              <a:t>Общеобразовательные организации</a:t>
            </a:r>
          </a:p>
        </p:txBody>
      </p:sp>
      <p:sp>
        <p:nvSpPr>
          <p:cNvPr id="10" name="Стрелка вправо 9"/>
          <p:cNvSpPr/>
          <p:nvPr/>
        </p:nvSpPr>
        <p:spPr bwMode="auto">
          <a:xfrm>
            <a:off x="1285852" y="5000636"/>
            <a:ext cx="3500462" cy="1143008"/>
          </a:xfrm>
          <a:prstGeom prst="rightArrow">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ru-RU" sz="1600" b="1" i="0" u="none" strike="noStrike" cap="none" normalizeH="0" baseline="0" dirty="0" smtClean="0">
                <a:ln>
                  <a:noFill/>
                </a:ln>
                <a:solidFill>
                  <a:schemeClr val="bg1"/>
                </a:solidFill>
                <a:effectLst/>
                <a:latin typeface="Times New Roman" pitchFamily="18" charset="0"/>
                <a:cs typeface="Times New Roman" pitchFamily="18" charset="0"/>
              </a:rPr>
              <a:t>Организации дополнительного образования</a:t>
            </a:r>
          </a:p>
        </p:txBody>
      </p:sp>
      <p:sp>
        <p:nvSpPr>
          <p:cNvPr id="11" name="Прямоугольник 10"/>
          <p:cNvSpPr/>
          <p:nvPr/>
        </p:nvSpPr>
        <p:spPr bwMode="auto">
          <a:xfrm>
            <a:off x="4786314" y="2143116"/>
            <a:ext cx="4000528" cy="1071570"/>
          </a:xfrm>
          <a:prstGeom prst="rect">
            <a:avLst/>
          </a:prstGeom>
          <a:solidFill>
            <a:schemeClr val="bg1">
              <a:lumMod val="95000"/>
            </a:schemeClr>
          </a:solidFill>
          <a:ln w="28575" cap="flat" cmpd="sng" algn="ctr">
            <a:solidFill>
              <a:schemeClr val="accent6">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ru-RU" sz="1600" b="1" i="0" u="none" strike="noStrike" cap="none" normalizeH="0" baseline="0" dirty="0" smtClean="0">
                <a:ln>
                  <a:noFill/>
                </a:ln>
                <a:solidFill>
                  <a:schemeClr val="accent6">
                    <a:lumMod val="75000"/>
                  </a:schemeClr>
                </a:solidFill>
                <a:effectLst/>
                <a:latin typeface="Times New Roman" pitchFamily="18" charset="0"/>
                <a:cs typeface="Times New Roman" pitchFamily="18" charset="0"/>
              </a:rPr>
              <a:t>МАДОУ №№ 9, 10, 18, 23, 30, 37, 52, 58</a:t>
            </a: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ru-RU" sz="1600" b="1" i="0" u="none" strike="noStrike" cap="none" normalizeH="0" baseline="0" dirty="0" smtClean="0">
              <a:ln>
                <a:noFill/>
              </a:ln>
              <a:solidFill>
                <a:schemeClr val="accent6">
                  <a:lumMod val="75000"/>
                </a:schemeClr>
              </a:solidFill>
              <a:effectLst/>
              <a:latin typeface="Times New Roman" pitchFamily="18" charset="0"/>
              <a:cs typeface="Times New Roman" pitchFamily="18" charset="0"/>
            </a:endParaRP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ru-RU" sz="1600" b="1" dirty="0" smtClean="0">
                <a:solidFill>
                  <a:schemeClr val="accent6">
                    <a:lumMod val="75000"/>
                  </a:schemeClr>
                </a:solidFill>
                <a:latin typeface="Times New Roman" pitchFamily="18" charset="0"/>
                <a:cs typeface="Times New Roman" pitchFamily="18" charset="0"/>
              </a:rPr>
              <a:t>МБДОУ №№  14, 17, 19, 24, 33, 54</a:t>
            </a:r>
            <a:endParaRPr kumimoji="0" lang="ru-RU" sz="1600" b="1" i="0" u="none" strike="noStrike" cap="none" normalizeH="0" baseline="0" dirty="0" smtClean="0">
              <a:ln>
                <a:noFill/>
              </a:ln>
              <a:solidFill>
                <a:schemeClr val="accent6">
                  <a:lumMod val="75000"/>
                </a:schemeClr>
              </a:solidFill>
              <a:effectLst/>
              <a:latin typeface="Times New Roman" pitchFamily="18" charset="0"/>
              <a:cs typeface="Times New Roman" pitchFamily="18" charset="0"/>
            </a:endParaRPr>
          </a:p>
        </p:txBody>
      </p:sp>
      <p:sp>
        <p:nvSpPr>
          <p:cNvPr id="12" name="Прямоугольник 11"/>
          <p:cNvSpPr/>
          <p:nvPr/>
        </p:nvSpPr>
        <p:spPr bwMode="auto">
          <a:xfrm>
            <a:off x="4786314" y="3643314"/>
            <a:ext cx="4000528" cy="1000132"/>
          </a:xfrm>
          <a:prstGeom prst="rect">
            <a:avLst/>
          </a:prstGeom>
          <a:solidFill>
            <a:schemeClr val="bg1">
              <a:lumMod val="95000"/>
            </a:schemeClr>
          </a:solidFill>
          <a:ln w="28575" cap="flat" cmpd="sng" algn="ctr">
            <a:solidFill>
              <a:schemeClr val="accent6">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ru-RU" sz="1600" b="1" i="0" u="none" strike="noStrike" cap="none" normalizeH="0" baseline="0" dirty="0" smtClean="0">
                <a:ln>
                  <a:noFill/>
                </a:ln>
                <a:solidFill>
                  <a:schemeClr val="accent6">
                    <a:lumMod val="75000"/>
                  </a:schemeClr>
                </a:solidFill>
                <a:effectLst/>
                <a:latin typeface="Times New Roman" pitchFamily="18" charset="0"/>
                <a:cs typeface="Times New Roman" pitchFamily="18" charset="0"/>
              </a:rPr>
              <a:t>МАОУ СОШ №№  4,</a:t>
            </a:r>
            <a:r>
              <a:rPr kumimoji="0" lang="ru-RU" sz="1600" b="1" i="0" u="none" strike="noStrike" cap="none" normalizeH="0" dirty="0" smtClean="0">
                <a:ln>
                  <a:noFill/>
                </a:ln>
                <a:solidFill>
                  <a:schemeClr val="accent6">
                    <a:lumMod val="75000"/>
                  </a:schemeClr>
                </a:solidFill>
                <a:effectLst/>
                <a:latin typeface="Times New Roman" pitchFamily="18" charset="0"/>
                <a:cs typeface="Times New Roman" pitchFamily="18" charset="0"/>
              </a:rPr>
              <a:t> 20, 24, 25</a:t>
            </a: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ru-RU" sz="1600" b="1" i="0" u="none" strike="noStrike" cap="none" normalizeH="0" baseline="0" dirty="0" smtClean="0">
              <a:ln>
                <a:noFill/>
              </a:ln>
              <a:solidFill>
                <a:schemeClr val="accent6">
                  <a:lumMod val="75000"/>
                </a:schemeClr>
              </a:solidFill>
              <a:effectLst/>
              <a:latin typeface="Times New Roman" pitchFamily="18" charset="0"/>
              <a:cs typeface="Times New Roman" pitchFamily="18" charset="0"/>
            </a:endParaRP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ru-RU" sz="1600" b="1" i="0" u="none" strike="noStrike" cap="none" normalizeH="0" baseline="0" dirty="0" smtClean="0">
                <a:ln>
                  <a:noFill/>
                </a:ln>
                <a:solidFill>
                  <a:schemeClr val="accent6">
                    <a:lumMod val="75000"/>
                  </a:schemeClr>
                </a:solidFill>
                <a:effectLst/>
                <a:latin typeface="Times New Roman" pitchFamily="18" charset="0"/>
                <a:cs typeface="Times New Roman" pitchFamily="18" charset="0"/>
              </a:rPr>
              <a:t>МБОУ-СОШ №№ 8, 10, 15, 19,</a:t>
            </a:r>
            <a:r>
              <a:rPr kumimoji="0" lang="ru-RU" sz="1600" b="1" i="0" u="none" strike="noStrike" cap="none" normalizeH="0" dirty="0" smtClean="0">
                <a:ln>
                  <a:noFill/>
                </a:ln>
                <a:solidFill>
                  <a:schemeClr val="accent6">
                    <a:lumMod val="75000"/>
                  </a:schemeClr>
                </a:solidFill>
                <a:effectLst/>
                <a:latin typeface="Times New Roman" pitchFamily="18" charset="0"/>
                <a:cs typeface="Times New Roman" pitchFamily="18" charset="0"/>
              </a:rPr>
              <a:t> 23</a:t>
            </a:r>
            <a:endParaRPr kumimoji="0" lang="ru-RU" sz="1600" b="1" i="0" u="none" strike="noStrike" cap="none" normalizeH="0" baseline="0" dirty="0" smtClean="0">
              <a:ln>
                <a:noFill/>
              </a:ln>
              <a:solidFill>
                <a:schemeClr val="accent6">
                  <a:lumMod val="75000"/>
                </a:schemeClr>
              </a:solidFill>
              <a:effectLst/>
              <a:latin typeface="Times New Roman" pitchFamily="18" charset="0"/>
              <a:cs typeface="Times New Roman" pitchFamily="18" charset="0"/>
            </a:endParaRPr>
          </a:p>
        </p:txBody>
      </p:sp>
      <p:sp>
        <p:nvSpPr>
          <p:cNvPr id="13" name="Прямоугольник 12"/>
          <p:cNvSpPr/>
          <p:nvPr/>
        </p:nvSpPr>
        <p:spPr bwMode="auto">
          <a:xfrm>
            <a:off x="4857752" y="5072074"/>
            <a:ext cx="3929090" cy="1000132"/>
          </a:xfrm>
          <a:prstGeom prst="rect">
            <a:avLst/>
          </a:prstGeom>
          <a:solidFill>
            <a:schemeClr val="bg1">
              <a:lumMod val="95000"/>
            </a:schemeClr>
          </a:solidFill>
          <a:ln w="28575" cap="flat" cmpd="sng" algn="ctr">
            <a:solidFill>
              <a:schemeClr val="accent6">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449263" eaLnBrk="0" fontAlgn="base" hangingPunct="0">
              <a:spcBef>
                <a:spcPct val="0"/>
              </a:spcBef>
              <a:spcAft>
                <a:spcPct val="0"/>
              </a:spcAft>
              <a:buClr>
                <a:srgbClr val="000000"/>
              </a:buClr>
              <a:buSzPct val="100000"/>
            </a:pPr>
            <a:r>
              <a:rPr lang="ru-RU" sz="1600" b="1" dirty="0" smtClean="0">
                <a:solidFill>
                  <a:schemeClr val="accent6">
                    <a:lumMod val="75000"/>
                  </a:schemeClr>
                </a:solidFill>
                <a:latin typeface="Times New Roman" pitchFamily="18" charset="0"/>
                <a:cs typeface="Times New Roman" pitchFamily="18" charset="0"/>
              </a:rPr>
              <a:t>МБУ ДО ЦДТ,  МБУ </a:t>
            </a:r>
            <a:r>
              <a:rPr kumimoji="0" lang="ru-RU" sz="1600" b="1" i="0" u="none" strike="noStrike" cap="none" normalizeH="0" baseline="0" dirty="0" smtClean="0">
                <a:ln>
                  <a:noFill/>
                </a:ln>
                <a:solidFill>
                  <a:schemeClr val="accent6">
                    <a:lumMod val="75000"/>
                  </a:schemeClr>
                </a:solidFill>
                <a:effectLst/>
                <a:latin typeface="Times New Roman" pitchFamily="18" charset="0"/>
                <a:cs typeface="Times New Roman" pitchFamily="18" charset="0"/>
              </a:rPr>
              <a:t>ДО ДЮСШ № 1,</a:t>
            </a:r>
          </a:p>
          <a:p>
            <a:pPr defTabSz="449263" eaLnBrk="0" fontAlgn="base" hangingPunct="0">
              <a:spcBef>
                <a:spcPct val="0"/>
              </a:spcBef>
              <a:spcAft>
                <a:spcPct val="0"/>
              </a:spcAft>
              <a:buClr>
                <a:srgbClr val="000000"/>
              </a:buClr>
              <a:buSzPct val="100000"/>
            </a:pPr>
            <a:endParaRPr kumimoji="0" lang="ru-RU" sz="1600" b="1" i="0" u="none" strike="noStrike" cap="none" normalizeH="0" baseline="0" dirty="0" smtClean="0">
              <a:ln>
                <a:noFill/>
              </a:ln>
              <a:solidFill>
                <a:schemeClr val="accent6">
                  <a:lumMod val="75000"/>
                </a:schemeClr>
              </a:solidFill>
              <a:effectLst/>
              <a:latin typeface="Times New Roman" pitchFamily="18" charset="0"/>
              <a:cs typeface="Times New Roman" pitchFamily="18" charset="0"/>
            </a:endParaRPr>
          </a:p>
          <a:p>
            <a:pPr defTabSz="449263" eaLnBrk="0" fontAlgn="base" hangingPunct="0">
              <a:spcBef>
                <a:spcPct val="0"/>
              </a:spcBef>
              <a:spcAft>
                <a:spcPct val="0"/>
              </a:spcAft>
              <a:buClr>
                <a:srgbClr val="000000"/>
              </a:buClr>
              <a:buSzPct val="100000"/>
            </a:pPr>
            <a:r>
              <a:rPr kumimoji="0" lang="ru-RU" sz="1600" b="1" i="0" u="none" strike="noStrike" cap="none" normalizeH="0" baseline="0" dirty="0" smtClean="0">
                <a:ln>
                  <a:noFill/>
                </a:ln>
                <a:solidFill>
                  <a:schemeClr val="accent6">
                    <a:lumMod val="75000"/>
                  </a:schemeClr>
                </a:solidFill>
                <a:effectLst/>
                <a:latin typeface="Times New Roman" pitchFamily="18" charset="0"/>
                <a:cs typeface="Times New Roman" pitchFamily="18" charset="0"/>
              </a:rPr>
              <a:t>МБУ ДО ДЮСШ № 2</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s://fsd.multiurok.ru/html/2018/07/19/s_5b50b7cc4f73b/img1.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Содержимое 2"/>
          <p:cNvSpPr>
            <a:spLocks noGrp="1"/>
          </p:cNvSpPr>
          <p:nvPr>
            <p:ph idx="1"/>
          </p:nvPr>
        </p:nvSpPr>
        <p:spPr>
          <a:xfrm>
            <a:off x="1357290" y="1785926"/>
            <a:ext cx="7500989" cy="4643470"/>
          </a:xfrm>
          <a:noFill/>
          <a:ln w="28575">
            <a:noFill/>
          </a:ln>
        </p:spPr>
        <p:txBody>
          <a:bodyPr>
            <a:normAutofit fontScale="92500" lnSpcReduction="10000"/>
          </a:bodyPr>
          <a:lstStyle/>
          <a:p>
            <a:pPr marL="0" indent="0" algn="just">
              <a:buNone/>
            </a:pPr>
            <a:r>
              <a:rPr lang="ru-RU" sz="1500" b="1" dirty="0" smtClean="0">
                <a:solidFill>
                  <a:schemeClr val="tx1"/>
                </a:solidFill>
                <a:latin typeface="Times New Roman" pitchFamily="18" charset="0"/>
                <a:cs typeface="Times New Roman" pitchFamily="18" charset="0"/>
              </a:rPr>
              <a:t>Открытость  и доступность  информации  об  образовательной  организации</a:t>
            </a:r>
          </a:p>
          <a:p>
            <a:pPr algn="just"/>
            <a:endParaRPr lang="ru-RU" sz="1500" b="1" dirty="0" smtClean="0">
              <a:solidFill>
                <a:schemeClr val="tx1"/>
              </a:solidFill>
              <a:latin typeface="Times New Roman" pitchFamily="18" charset="0"/>
              <a:cs typeface="Times New Roman" pitchFamily="18" charset="0"/>
            </a:endParaRPr>
          </a:p>
          <a:p>
            <a:pPr marL="0" indent="0">
              <a:buNone/>
            </a:pPr>
            <a:r>
              <a:rPr lang="ru-RU" sz="1500" b="1" dirty="0" smtClean="0">
                <a:solidFill>
                  <a:schemeClr val="tx1"/>
                </a:solidFill>
                <a:latin typeface="Times New Roman" pitchFamily="18" charset="0"/>
                <a:cs typeface="Times New Roman" pitchFamily="18" charset="0"/>
              </a:rPr>
              <a:t>  Комфортность условий предоставления услуг</a:t>
            </a:r>
          </a:p>
          <a:p>
            <a:endParaRPr lang="ru-RU" sz="1500" b="1" dirty="0" smtClean="0">
              <a:solidFill>
                <a:schemeClr val="tx1"/>
              </a:solidFill>
              <a:latin typeface="Times New Roman" pitchFamily="18" charset="0"/>
              <a:cs typeface="Times New Roman" pitchFamily="18" charset="0"/>
            </a:endParaRPr>
          </a:p>
          <a:p>
            <a:pPr marL="0" indent="0">
              <a:buNone/>
            </a:pPr>
            <a:r>
              <a:rPr lang="ru-RU" sz="1500" b="1" dirty="0" smtClean="0">
                <a:solidFill>
                  <a:schemeClr val="tx1"/>
                </a:solidFill>
                <a:latin typeface="Times New Roman" pitchFamily="18" charset="0"/>
                <a:cs typeface="Times New Roman" pitchFamily="18" charset="0"/>
              </a:rPr>
              <a:t>  Доступность услуг для инвалидов</a:t>
            </a:r>
          </a:p>
          <a:p>
            <a:pPr>
              <a:buNone/>
            </a:pPr>
            <a:endParaRPr lang="ru-RU" sz="1500" b="1" dirty="0" smtClean="0">
              <a:solidFill>
                <a:schemeClr val="tx1"/>
              </a:solidFill>
              <a:latin typeface="Times New Roman" pitchFamily="18" charset="0"/>
              <a:cs typeface="Times New Roman" pitchFamily="18" charset="0"/>
            </a:endParaRPr>
          </a:p>
          <a:p>
            <a:pPr marL="0" indent="0">
              <a:buNone/>
            </a:pPr>
            <a:r>
              <a:rPr lang="ru-RU" sz="1500" b="1" dirty="0" smtClean="0">
                <a:solidFill>
                  <a:schemeClr val="tx1"/>
                </a:solidFill>
                <a:latin typeface="Times New Roman" pitchFamily="18" charset="0"/>
                <a:cs typeface="Times New Roman" pitchFamily="18" charset="0"/>
              </a:rPr>
              <a:t>  Доброжелательность, вежливость  работников  образовательной организации</a:t>
            </a:r>
          </a:p>
          <a:p>
            <a:pPr algn="just"/>
            <a:endParaRPr lang="ru-RU" sz="1500" b="1" dirty="0" smtClean="0">
              <a:solidFill>
                <a:schemeClr val="tx1"/>
              </a:solidFill>
              <a:latin typeface="Times New Roman" pitchFamily="18" charset="0"/>
              <a:cs typeface="Times New Roman" pitchFamily="18" charset="0"/>
            </a:endParaRPr>
          </a:p>
          <a:p>
            <a:pPr marL="0" indent="0">
              <a:buNone/>
            </a:pPr>
            <a:r>
              <a:rPr lang="ru-RU" sz="1500" b="1" dirty="0" smtClean="0">
                <a:solidFill>
                  <a:schemeClr val="tx1"/>
                </a:solidFill>
                <a:latin typeface="Times New Roman" pitchFamily="18" charset="0"/>
                <a:cs typeface="Times New Roman" pitchFamily="18" charset="0"/>
              </a:rPr>
              <a:t>  Удовлетворенность условиями оказания услуг</a:t>
            </a:r>
          </a:p>
          <a:p>
            <a:pPr marL="0" indent="0">
              <a:buNone/>
            </a:pPr>
            <a:endParaRPr lang="ru-RU" sz="1200" b="1" dirty="0" smtClean="0">
              <a:solidFill>
                <a:schemeClr val="tx1"/>
              </a:solidFill>
              <a:latin typeface="Times New Roman" pitchFamily="18" charset="0"/>
              <a:cs typeface="Times New Roman" pitchFamily="18" charset="0"/>
            </a:endParaRPr>
          </a:p>
          <a:p>
            <a:pPr marL="0" indent="0">
              <a:buNone/>
            </a:pPr>
            <a:r>
              <a:rPr lang="ru-RU" sz="1300" i="1" u="sng" dirty="0" smtClean="0">
                <a:latin typeface="Times New Roman" pitchFamily="18" charset="0"/>
                <a:cs typeface="Times New Roman" pitchFamily="18" charset="0"/>
              </a:rPr>
              <a:t>Нормативные основания:</a:t>
            </a:r>
          </a:p>
          <a:p>
            <a:pPr marL="85725" indent="23813" algn="just">
              <a:buNone/>
            </a:pPr>
            <a:r>
              <a:rPr lang="ru-RU" sz="1300" dirty="0" smtClean="0">
                <a:latin typeface="Times New Roman" pitchFamily="18" charset="0"/>
                <a:cs typeface="Times New Roman" pitchFamily="18" charset="0"/>
              </a:rPr>
              <a:t>    Приказ Министерства просвещения Российской Федерации от 13 марта 2019 года № 114 «Об утверждении показателей, характеризующих общие критерии оценки качества условий осуществления образовательной деятельности» </a:t>
            </a:r>
          </a:p>
          <a:p>
            <a:pPr marL="85725" indent="23813" algn="just">
              <a:buNone/>
            </a:pPr>
            <a:r>
              <a:rPr lang="ru-RU" sz="1300" dirty="0" smtClean="0">
                <a:latin typeface="Times New Roman" pitchFamily="18" charset="0"/>
                <a:cs typeface="Times New Roman" pitchFamily="18" charset="0"/>
              </a:rPr>
              <a:t>  </a:t>
            </a:r>
            <a:r>
              <a:rPr lang="ru-RU" sz="1300" b="1" dirty="0" smtClean="0">
                <a:latin typeface="Times New Roman" pitchFamily="18" charset="0"/>
                <a:cs typeface="Times New Roman" pitchFamily="18" charset="0"/>
              </a:rPr>
              <a:t>Методические рекомендации к единому порядку расчета показателей независимой оценки  качества условий осуществления образовательной деятельности организациями, осуществляющими образовательную деятельность (Москва, 2023)</a:t>
            </a:r>
          </a:p>
          <a:p>
            <a:pPr marL="0" indent="0" algn="just">
              <a:buNone/>
            </a:pPr>
            <a:endParaRPr lang="ru-RU" sz="1200" b="1" u="sng" dirty="0" smtClean="0">
              <a:solidFill>
                <a:schemeClr val="tx1"/>
              </a:solidFill>
              <a:latin typeface="Times New Roman" pitchFamily="18" charset="0"/>
              <a:cs typeface="Times New Roman" pitchFamily="18" charset="0"/>
            </a:endParaRPr>
          </a:p>
          <a:p>
            <a:pPr>
              <a:buNone/>
            </a:pPr>
            <a:r>
              <a:rPr lang="ru-RU" sz="1200" dirty="0" smtClean="0">
                <a:latin typeface="Times New Roman" pitchFamily="18" charset="0"/>
                <a:cs typeface="Times New Roman" pitchFamily="18" charset="0"/>
              </a:rPr>
              <a:t>         </a:t>
            </a:r>
          </a:p>
          <a:p>
            <a:pPr>
              <a:buNone/>
            </a:pPr>
            <a:r>
              <a:rPr lang="ru-RU" dirty="0" smtClean="0"/>
              <a:t>    </a:t>
            </a:r>
            <a:endParaRPr lang="ru-RU" dirty="0"/>
          </a:p>
        </p:txBody>
      </p:sp>
      <p:sp>
        <p:nvSpPr>
          <p:cNvPr id="2" name="Заголовок 1"/>
          <p:cNvSpPr>
            <a:spLocks noGrp="1"/>
          </p:cNvSpPr>
          <p:nvPr>
            <p:ph type="title"/>
          </p:nvPr>
        </p:nvSpPr>
        <p:spPr>
          <a:xfrm>
            <a:off x="1928793" y="504053"/>
            <a:ext cx="6545607" cy="1139160"/>
          </a:xfrm>
        </p:spPr>
        <p:txBody>
          <a:bodyPr>
            <a:normAutofit fontScale="90000"/>
          </a:bodyPr>
          <a:lstStyle/>
          <a:p>
            <a:pPr algn="ctr"/>
            <a:r>
              <a:rPr lang="ru-RU" sz="2400" dirty="0" smtClean="0">
                <a:solidFill>
                  <a:schemeClr val="tx1"/>
                </a:solidFill>
                <a:latin typeface="Times New Roman" pitchFamily="18" charset="0"/>
                <a:cs typeface="Times New Roman" pitchFamily="18" charset="0"/>
              </a:rPr>
              <a:t>Критерии оценки качества </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условий оказания образовательных услуг </a:t>
            </a:r>
            <a:br>
              <a:rPr lang="ru-RU" sz="2400" dirty="0" smtClean="0">
                <a:solidFill>
                  <a:schemeClr val="tx1"/>
                </a:solidFill>
                <a:latin typeface="Times New Roman" pitchFamily="18" charset="0"/>
                <a:cs typeface="Times New Roman" pitchFamily="18" charset="0"/>
              </a:rPr>
            </a:br>
            <a:endParaRPr lang="ru-RU" dirty="0">
              <a:solidFill>
                <a:schemeClr val="tx1"/>
              </a:solidFill>
            </a:endParaRPr>
          </a:p>
        </p:txBody>
      </p:sp>
      <p:pic>
        <p:nvPicPr>
          <p:cNvPr id="4"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57158" y="214290"/>
            <a:ext cx="1571636" cy="135732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2" descr="https://fsd.multiurok.ru/html/2018/07/19/s_5b50b7cc4f73b/img1.jpg"/>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10243" name="Содержимое 2"/>
          <p:cNvSpPr>
            <a:spLocks noGrp="1"/>
          </p:cNvSpPr>
          <p:nvPr>
            <p:ph idx="1"/>
          </p:nvPr>
        </p:nvSpPr>
        <p:spPr/>
        <p:txBody>
          <a:bodyPr/>
          <a:lstStyle/>
          <a:p>
            <a:endParaRPr lang="ru-RU" sz="1200" dirty="0" smtClean="0"/>
          </a:p>
          <a:p>
            <a:endParaRPr lang="ru-RU" sz="1200" dirty="0" smtClean="0"/>
          </a:p>
        </p:txBody>
      </p:sp>
      <p:sp>
        <p:nvSpPr>
          <p:cNvPr id="2" name="Заголовок 1"/>
          <p:cNvSpPr>
            <a:spLocks noGrp="1"/>
          </p:cNvSpPr>
          <p:nvPr>
            <p:ph type="title"/>
          </p:nvPr>
        </p:nvSpPr>
        <p:spPr>
          <a:xfrm>
            <a:off x="500034" y="357166"/>
            <a:ext cx="8229600" cy="785818"/>
          </a:xfrm>
          <a:noFill/>
          <a:ln w="38100">
            <a:noFill/>
          </a:ln>
        </p:spPr>
        <p:txBody>
          <a:bodyPr>
            <a:noAutofit/>
          </a:bodyPr>
          <a:lstStyle/>
          <a:p>
            <a:pPr marL="1255713" algn="ctr">
              <a:tabLst>
                <a:tab pos="1255713" algn="l"/>
              </a:tabLst>
              <a:defRPr/>
            </a:pPr>
            <a:r>
              <a:rPr lang="ru-RU" sz="2600" b="1" dirty="0" smtClean="0">
                <a:solidFill>
                  <a:schemeClr val="accent6">
                    <a:lumMod val="75000"/>
                  </a:schemeClr>
                </a:solidFill>
                <a:latin typeface="Times New Roman" pitchFamily="18" charset="0"/>
                <a:cs typeface="Times New Roman" pitchFamily="18" charset="0"/>
              </a:rPr>
              <a:t>Механизмы сбора информации</a:t>
            </a:r>
            <a:br>
              <a:rPr lang="ru-RU" sz="2600" b="1" dirty="0" smtClean="0">
                <a:solidFill>
                  <a:schemeClr val="accent6">
                    <a:lumMod val="75000"/>
                  </a:schemeClr>
                </a:solidFill>
                <a:latin typeface="Times New Roman" pitchFamily="18" charset="0"/>
                <a:cs typeface="Times New Roman" pitchFamily="18" charset="0"/>
              </a:rPr>
            </a:br>
            <a:r>
              <a:rPr lang="ru-RU" sz="2600" b="1" dirty="0" smtClean="0">
                <a:solidFill>
                  <a:schemeClr val="accent6">
                    <a:lumMod val="75000"/>
                  </a:schemeClr>
                </a:solidFill>
                <a:latin typeface="Times New Roman" pitchFamily="18" charset="0"/>
                <a:cs typeface="Times New Roman" pitchFamily="18" charset="0"/>
              </a:rPr>
              <a:t> для  проведения НОКО</a:t>
            </a:r>
            <a:endParaRPr lang="ru-RU" sz="2600" b="1" dirty="0">
              <a:solidFill>
                <a:schemeClr val="accent6">
                  <a:lumMod val="75000"/>
                </a:schemeClr>
              </a:solidFill>
              <a:latin typeface="Times New Roman" pitchFamily="18" charset="0"/>
              <a:cs typeface="Times New Roman" pitchFamily="18" charset="0"/>
            </a:endParaRPr>
          </a:p>
        </p:txBody>
      </p:sp>
      <p:sp>
        <p:nvSpPr>
          <p:cNvPr id="4" name="Скругленный прямоугольник 3"/>
          <p:cNvSpPr/>
          <p:nvPr/>
        </p:nvSpPr>
        <p:spPr>
          <a:xfrm>
            <a:off x="1357290" y="3357562"/>
            <a:ext cx="3571900" cy="785818"/>
          </a:xfrm>
          <a:prstGeom prst="roundRect">
            <a:avLst/>
          </a:prstGeom>
          <a:solidFill>
            <a:schemeClr val="accent4">
              <a:lumMod val="60000"/>
              <a:lumOff val="40000"/>
            </a:schemeClr>
          </a:solid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400" b="1" dirty="0">
                <a:solidFill>
                  <a:schemeClr val="bg1"/>
                </a:solidFill>
                <a:latin typeface="Times New Roman" pitchFamily="18" charset="0"/>
                <a:cs typeface="Times New Roman" pitchFamily="18" charset="0"/>
              </a:rPr>
              <a:t>Сбор и обобщение </a:t>
            </a:r>
            <a:r>
              <a:rPr lang="ru-RU" sz="1400" b="1" dirty="0" smtClean="0">
                <a:solidFill>
                  <a:schemeClr val="bg1"/>
                </a:solidFill>
                <a:latin typeface="Times New Roman" pitchFamily="18" charset="0"/>
                <a:cs typeface="Times New Roman" pitchFamily="18" charset="0"/>
              </a:rPr>
              <a:t>информации</a:t>
            </a:r>
          </a:p>
          <a:p>
            <a:pPr algn="ctr">
              <a:defRPr/>
            </a:pPr>
            <a:r>
              <a:rPr lang="ru-RU" sz="1200" dirty="0" smtClean="0">
                <a:solidFill>
                  <a:schemeClr val="bg1"/>
                </a:solidFill>
                <a:latin typeface="Times New Roman" pitchFamily="18" charset="0"/>
                <a:cs typeface="Times New Roman" pitchFamily="18" charset="0"/>
              </a:rPr>
              <a:t>(наличие информации)</a:t>
            </a:r>
            <a:endParaRPr lang="ru-RU" sz="1200" dirty="0">
              <a:solidFill>
                <a:schemeClr val="bg1"/>
              </a:solidFill>
              <a:latin typeface="Times New Roman" pitchFamily="18" charset="0"/>
              <a:cs typeface="Times New Roman" pitchFamily="18" charset="0"/>
            </a:endParaRPr>
          </a:p>
        </p:txBody>
      </p:sp>
      <p:sp>
        <p:nvSpPr>
          <p:cNvPr id="5" name="Скругленный прямоугольник 4"/>
          <p:cNvSpPr/>
          <p:nvPr/>
        </p:nvSpPr>
        <p:spPr>
          <a:xfrm>
            <a:off x="1285852" y="4929198"/>
            <a:ext cx="1428760" cy="1643074"/>
          </a:xfrm>
          <a:prstGeom prst="roundRect">
            <a:avLst/>
          </a:prstGeom>
          <a:solidFill>
            <a:schemeClr val="bg1">
              <a:lumMod val="95000"/>
            </a:schemeClr>
          </a:solid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r>
              <a:rPr lang="ru-RU" sz="1100" dirty="0">
                <a:solidFill>
                  <a:schemeClr val="tx1"/>
                </a:solidFill>
                <a:latin typeface="Times New Roman" pitchFamily="18" charset="0"/>
                <a:cs typeface="Times New Roman" pitchFamily="18" charset="0"/>
              </a:rPr>
              <a:t>На информационных </a:t>
            </a:r>
            <a:r>
              <a:rPr lang="ru-RU" sz="1100" dirty="0" smtClean="0">
                <a:solidFill>
                  <a:schemeClr val="tx1"/>
                </a:solidFill>
                <a:latin typeface="Times New Roman" pitchFamily="18" charset="0"/>
                <a:cs typeface="Times New Roman" pitchFamily="18" charset="0"/>
              </a:rPr>
              <a:t>стендах</a:t>
            </a:r>
          </a:p>
          <a:p>
            <a:pPr algn="ctr">
              <a:defRPr/>
            </a:pPr>
            <a:r>
              <a:rPr lang="ru-RU" sz="1100" dirty="0" smtClean="0">
                <a:solidFill>
                  <a:schemeClr val="tx1"/>
                </a:solidFill>
                <a:latin typeface="Times New Roman" pitchFamily="18" charset="0"/>
                <a:cs typeface="Times New Roman" pitchFamily="18" charset="0"/>
              </a:rPr>
              <a:t> </a:t>
            </a:r>
          </a:p>
          <a:p>
            <a:pPr algn="ctr">
              <a:defRPr/>
            </a:pPr>
            <a:r>
              <a:rPr lang="ru-RU" sz="1100" dirty="0" smtClean="0">
                <a:solidFill>
                  <a:schemeClr val="tx1"/>
                </a:solidFill>
                <a:latin typeface="Times New Roman" pitchFamily="18" charset="0"/>
                <a:cs typeface="Times New Roman" pitchFamily="18" charset="0"/>
              </a:rPr>
              <a:t>ДОО – 11</a:t>
            </a:r>
          </a:p>
          <a:p>
            <a:pPr algn="ctr">
              <a:defRPr/>
            </a:pPr>
            <a:r>
              <a:rPr lang="ru-RU" sz="1100" dirty="0" smtClean="0">
                <a:solidFill>
                  <a:schemeClr val="tx1"/>
                </a:solidFill>
                <a:latin typeface="Times New Roman" pitchFamily="18" charset="0"/>
                <a:cs typeface="Times New Roman" pitchFamily="18" charset="0"/>
              </a:rPr>
              <a:t>ООО – 14</a:t>
            </a:r>
          </a:p>
          <a:p>
            <a:pPr algn="ctr">
              <a:defRPr/>
            </a:pPr>
            <a:r>
              <a:rPr lang="ru-RU" sz="1100" dirty="0" smtClean="0">
                <a:solidFill>
                  <a:schemeClr val="tx1"/>
                </a:solidFill>
                <a:latin typeface="Times New Roman" pitchFamily="18" charset="0"/>
                <a:cs typeface="Times New Roman" pitchFamily="18" charset="0"/>
              </a:rPr>
              <a:t>ОДО – 11 </a:t>
            </a:r>
            <a:endParaRPr lang="ru-RU" sz="1100" dirty="0">
              <a:solidFill>
                <a:schemeClr val="tx1"/>
              </a:solidFill>
              <a:latin typeface="Times New Roman" pitchFamily="18" charset="0"/>
              <a:cs typeface="Times New Roman" pitchFamily="18" charset="0"/>
            </a:endParaRPr>
          </a:p>
        </p:txBody>
      </p:sp>
      <p:sp>
        <p:nvSpPr>
          <p:cNvPr id="6" name="Скругленный прямоугольник 5"/>
          <p:cNvSpPr/>
          <p:nvPr/>
        </p:nvSpPr>
        <p:spPr>
          <a:xfrm flipH="1">
            <a:off x="2786050" y="4929198"/>
            <a:ext cx="1143008" cy="1643074"/>
          </a:xfrm>
          <a:prstGeom prst="roundRect">
            <a:avLst/>
          </a:prstGeom>
          <a:solidFill>
            <a:schemeClr val="bg1">
              <a:lumMod val="95000"/>
            </a:schemeClr>
          </a:solid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r>
              <a:rPr lang="ru-RU" sz="1100" dirty="0">
                <a:solidFill>
                  <a:schemeClr val="tx1"/>
                </a:solidFill>
                <a:latin typeface="Times New Roman" pitchFamily="18" charset="0"/>
                <a:cs typeface="Times New Roman" pitchFamily="18" charset="0"/>
              </a:rPr>
              <a:t>На официальном </a:t>
            </a:r>
            <a:r>
              <a:rPr lang="ru-RU" sz="1100" dirty="0" smtClean="0">
                <a:solidFill>
                  <a:schemeClr val="tx1"/>
                </a:solidFill>
                <a:latin typeface="Times New Roman" pitchFamily="18" charset="0"/>
                <a:cs typeface="Times New Roman" pitchFamily="18" charset="0"/>
              </a:rPr>
              <a:t>сайте</a:t>
            </a:r>
          </a:p>
          <a:p>
            <a:pPr algn="ctr">
              <a:defRPr/>
            </a:pPr>
            <a:endParaRPr lang="ru-RU" sz="1100" dirty="0" smtClean="0">
              <a:solidFill>
                <a:schemeClr val="tx1"/>
              </a:solidFill>
              <a:latin typeface="Times New Roman" pitchFamily="18" charset="0"/>
              <a:cs typeface="Times New Roman" pitchFamily="18" charset="0"/>
            </a:endParaRPr>
          </a:p>
          <a:p>
            <a:pPr algn="ctr">
              <a:defRPr/>
            </a:pPr>
            <a:r>
              <a:rPr lang="ru-RU" sz="1100" dirty="0" smtClean="0">
                <a:solidFill>
                  <a:schemeClr val="tx1"/>
                </a:solidFill>
                <a:latin typeface="Times New Roman" pitchFamily="18" charset="0"/>
                <a:cs typeface="Times New Roman" pitchFamily="18" charset="0"/>
              </a:rPr>
              <a:t>ДОО – 53</a:t>
            </a:r>
          </a:p>
          <a:p>
            <a:pPr algn="ctr">
              <a:defRPr/>
            </a:pPr>
            <a:r>
              <a:rPr lang="ru-RU" sz="1100" dirty="0" smtClean="0">
                <a:solidFill>
                  <a:schemeClr val="tx1"/>
                </a:solidFill>
                <a:latin typeface="Times New Roman" pitchFamily="18" charset="0"/>
                <a:cs typeface="Times New Roman" pitchFamily="18" charset="0"/>
              </a:rPr>
              <a:t>ООО – 61</a:t>
            </a:r>
          </a:p>
          <a:p>
            <a:pPr algn="ctr">
              <a:defRPr/>
            </a:pPr>
            <a:r>
              <a:rPr lang="ru-RU" sz="1100" dirty="0" smtClean="0">
                <a:solidFill>
                  <a:schemeClr val="tx1"/>
                </a:solidFill>
                <a:latin typeface="Times New Roman" pitchFamily="18" charset="0"/>
                <a:cs typeface="Times New Roman" pitchFamily="18" charset="0"/>
              </a:rPr>
              <a:t>ОДО – 52</a:t>
            </a:r>
            <a:endParaRPr lang="ru-RU" sz="1100" dirty="0"/>
          </a:p>
        </p:txBody>
      </p:sp>
      <p:sp>
        <p:nvSpPr>
          <p:cNvPr id="7" name="Скругленный прямоугольник 6"/>
          <p:cNvSpPr/>
          <p:nvPr/>
        </p:nvSpPr>
        <p:spPr>
          <a:xfrm>
            <a:off x="5500694" y="4929198"/>
            <a:ext cx="1643074" cy="1643074"/>
          </a:xfrm>
          <a:prstGeom prst="roundRect">
            <a:avLst/>
          </a:prstGeom>
          <a:solidFill>
            <a:schemeClr val="bg1">
              <a:lumMod val="95000"/>
            </a:schemeClr>
          </a:solid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r>
              <a:rPr lang="ru-RU" sz="1100" dirty="0" smtClean="0">
                <a:solidFill>
                  <a:schemeClr val="tx1"/>
                </a:solidFill>
                <a:latin typeface="Times New Roman" pitchFamily="18" charset="0"/>
                <a:cs typeface="Times New Roman" pitchFamily="18" charset="0"/>
              </a:rPr>
              <a:t>Для  ДОО - средняя численность обучающихся в течение календарного предшествующего НОКО года</a:t>
            </a:r>
            <a:endParaRPr lang="ru-RU" sz="1100" dirty="0">
              <a:solidFill>
                <a:schemeClr val="tx1"/>
              </a:solidFill>
              <a:latin typeface="Times New Roman" pitchFamily="18" charset="0"/>
              <a:cs typeface="Times New Roman" pitchFamily="18" charset="0"/>
            </a:endParaRPr>
          </a:p>
        </p:txBody>
      </p:sp>
      <p:sp>
        <p:nvSpPr>
          <p:cNvPr id="10" name="Скругленный прямоугольник 9"/>
          <p:cNvSpPr/>
          <p:nvPr/>
        </p:nvSpPr>
        <p:spPr>
          <a:xfrm>
            <a:off x="5214942" y="3357562"/>
            <a:ext cx="3643338" cy="785818"/>
          </a:xfrm>
          <a:prstGeom prst="roundRect">
            <a:avLst/>
          </a:prstGeom>
          <a:solidFill>
            <a:schemeClr val="accent4">
              <a:lumMod val="60000"/>
              <a:lumOff val="40000"/>
            </a:schemeClr>
          </a:solid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400" b="1" dirty="0" smtClean="0">
                <a:solidFill>
                  <a:schemeClr val="bg1"/>
                </a:solidFill>
                <a:latin typeface="Times New Roman" pitchFamily="18" charset="0"/>
                <a:cs typeface="Times New Roman" pitchFamily="18" charset="0"/>
              </a:rPr>
              <a:t>Изучение мнения </a:t>
            </a:r>
            <a:r>
              <a:rPr lang="ru-RU" sz="1400" b="1" dirty="0">
                <a:solidFill>
                  <a:schemeClr val="bg1"/>
                </a:solidFill>
                <a:latin typeface="Times New Roman" pitchFamily="18" charset="0"/>
                <a:cs typeface="Times New Roman" pitchFamily="18" charset="0"/>
              </a:rPr>
              <a:t>получателей образовательных </a:t>
            </a:r>
            <a:r>
              <a:rPr lang="ru-RU" sz="1400" b="1" dirty="0" smtClean="0">
                <a:solidFill>
                  <a:schemeClr val="bg1"/>
                </a:solidFill>
                <a:latin typeface="Times New Roman" pitchFamily="18" charset="0"/>
                <a:cs typeface="Times New Roman" pitchFamily="18" charset="0"/>
              </a:rPr>
              <a:t>услуг </a:t>
            </a:r>
            <a:endParaRPr lang="ru-RU" sz="1400" dirty="0" smtClean="0">
              <a:solidFill>
                <a:schemeClr val="bg1"/>
              </a:solidFill>
              <a:latin typeface="Times New Roman" pitchFamily="18" charset="0"/>
              <a:cs typeface="Times New Roman" pitchFamily="18" charset="0"/>
            </a:endParaRPr>
          </a:p>
          <a:p>
            <a:pPr algn="ctr"/>
            <a:r>
              <a:rPr lang="ru-RU" sz="1100" dirty="0" smtClean="0">
                <a:latin typeface="Times New Roman" pitchFamily="18" charset="0"/>
                <a:cs typeface="Times New Roman" pitchFamily="18" charset="0"/>
              </a:rPr>
              <a:t>(не менее 40% от объема генеральной совокупности, </a:t>
            </a:r>
          </a:p>
          <a:p>
            <a:pPr algn="ctr"/>
            <a:r>
              <a:rPr lang="ru-RU" sz="1100" dirty="0" smtClean="0">
                <a:latin typeface="Times New Roman" pitchFamily="18" charset="0"/>
                <a:cs typeface="Times New Roman" pitchFamily="18" charset="0"/>
              </a:rPr>
              <a:t>но не более 600 респондентов )</a:t>
            </a:r>
            <a:endParaRPr lang="ru-RU" sz="1100" dirty="0">
              <a:latin typeface="Times New Roman" pitchFamily="18" charset="0"/>
              <a:cs typeface="Times New Roman" pitchFamily="18" charset="0"/>
            </a:endParaRPr>
          </a:p>
        </p:txBody>
      </p:sp>
      <p:sp>
        <p:nvSpPr>
          <p:cNvPr id="16" name="Скругленный прямоугольник 15"/>
          <p:cNvSpPr/>
          <p:nvPr/>
        </p:nvSpPr>
        <p:spPr>
          <a:xfrm>
            <a:off x="7286644" y="4929198"/>
            <a:ext cx="1500198" cy="1643074"/>
          </a:xfrm>
          <a:prstGeom prst="roundRect">
            <a:avLst/>
          </a:prstGeom>
          <a:solidFill>
            <a:schemeClr val="bg1">
              <a:lumMod val="95000"/>
            </a:schemeClr>
          </a:solid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r>
              <a:rPr lang="ru-RU" sz="1100" dirty="0" smtClean="0">
                <a:solidFill>
                  <a:schemeClr val="tx1"/>
                </a:solidFill>
                <a:latin typeface="Times New Roman" pitchFamily="18" charset="0"/>
                <a:cs typeface="Times New Roman" pitchFamily="18" charset="0"/>
              </a:rPr>
              <a:t>Для ООО, ОДО – </a:t>
            </a:r>
          </a:p>
          <a:p>
            <a:pPr algn="ctr">
              <a:defRPr/>
            </a:pPr>
            <a:r>
              <a:rPr lang="ru-RU" sz="1100" b="1" dirty="0" smtClean="0">
                <a:solidFill>
                  <a:schemeClr val="tx1"/>
                </a:solidFill>
                <a:latin typeface="Times New Roman" pitchFamily="18" charset="0"/>
                <a:cs typeface="Times New Roman" pitchFamily="18" charset="0"/>
              </a:rPr>
              <a:t>сумма</a:t>
            </a:r>
            <a:r>
              <a:rPr lang="ru-RU" sz="1100" dirty="0" smtClean="0">
                <a:solidFill>
                  <a:schemeClr val="tx1"/>
                </a:solidFill>
                <a:latin typeface="Times New Roman" pitchFamily="18" charset="0"/>
                <a:cs typeface="Times New Roman" pitchFamily="18" charset="0"/>
              </a:rPr>
              <a:t> общей численности обучающихся </a:t>
            </a:r>
            <a:r>
              <a:rPr lang="ru-RU" sz="1100" dirty="0" smtClean="0">
                <a:solidFill>
                  <a:schemeClr val="tx1"/>
                </a:solidFill>
              </a:rPr>
              <a:t>и </a:t>
            </a:r>
            <a:r>
              <a:rPr lang="ru-RU" sz="1100" dirty="0" smtClean="0">
                <a:solidFill>
                  <a:schemeClr val="tx1"/>
                </a:solidFill>
                <a:latin typeface="Times New Roman" pitchFamily="18" charset="0"/>
                <a:cs typeface="Times New Roman" pitchFamily="18" charset="0"/>
              </a:rPr>
              <a:t>численности обучающихся, достигших 14 лет</a:t>
            </a:r>
            <a:endParaRPr lang="ru-RU" sz="1100" dirty="0">
              <a:solidFill>
                <a:schemeClr val="tx1"/>
              </a:solidFill>
              <a:latin typeface="Times New Roman" pitchFamily="18" charset="0"/>
              <a:cs typeface="Times New Roman" pitchFamily="18" charset="0"/>
            </a:endParaRPr>
          </a:p>
        </p:txBody>
      </p:sp>
      <p:sp>
        <p:nvSpPr>
          <p:cNvPr id="17" name="Скругленный прямоугольник 16"/>
          <p:cNvSpPr/>
          <p:nvPr/>
        </p:nvSpPr>
        <p:spPr>
          <a:xfrm>
            <a:off x="4000496" y="4929198"/>
            <a:ext cx="1285884" cy="1643074"/>
          </a:xfrm>
          <a:prstGeom prst="roundRect">
            <a:avLst/>
          </a:prstGeom>
          <a:solidFill>
            <a:schemeClr val="bg1">
              <a:lumMod val="95000"/>
            </a:schemeClr>
          </a:solid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r>
              <a:rPr lang="ru-RU" sz="1100" dirty="0" smtClean="0">
                <a:solidFill>
                  <a:schemeClr val="tx1"/>
                </a:solidFill>
                <a:latin typeface="Times New Roman" pitchFamily="18" charset="0"/>
                <a:cs typeface="Times New Roman" pitchFamily="18" charset="0"/>
              </a:rPr>
              <a:t>Наличие дистанционных форм взаимодействия </a:t>
            </a:r>
          </a:p>
          <a:p>
            <a:pPr algn="ctr">
              <a:defRPr/>
            </a:pPr>
            <a:r>
              <a:rPr lang="ru-RU" sz="1100" dirty="0" smtClean="0">
                <a:solidFill>
                  <a:schemeClr val="tx1"/>
                </a:solidFill>
                <a:latin typeface="Times New Roman" pitchFamily="18" charset="0"/>
                <a:cs typeface="Times New Roman" pitchFamily="18" charset="0"/>
              </a:rPr>
              <a:t>для всех ОО – не менее 4-х форм</a:t>
            </a:r>
            <a:endParaRPr lang="ru-RU" sz="1100" dirty="0">
              <a:solidFill>
                <a:schemeClr val="tx1"/>
              </a:solidFill>
              <a:latin typeface="Times New Roman" pitchFamily="18" charset="0"/>
              <a:cs typeface="Times New Roman" pitchFamily="18" charset="0"/>
            </a:endParaRPr>
          </a:p>
        </p:txBody>
      </p:sp>
      <p:sp>
        <p:nvSpPr>
          <p:cNvPr id="20" name="Скругленный прямоугольник 19"/>
          <p:cNvSpPr/>
          <p:nvPr/>
        </p:nvSpPr>
        <p:spPr bwMode="auto">
          <a:xfrm>
            <a:off x="1285852" y="1428736"/>
            <a:ext cx="7643866" cy="1643074"/>
          </a:xfrm>
          <a:prstGeom prst="roundRect">
            <a:avLst/>
          </a:prstGeom>
          <a:solidFill>
            <a:schemeClr val="bg1"/>
          </a:solidFill>
          <a:ln w="1905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just"/>
            <a:r>
              <a:rPr lang="ru-RU" sz="1200" i="1" u="sng" dirty="0" smtClean="0">
                <a:solidFill>
                  <a:prstClr val="black"/>
                </a:solidFill>
                <a:latin typeface="Times New Roman" pitchFamily="18" charset="0"/>
                <a:cs typeface="Times New Roman" pitchFamily="18" charset="0"/>
              </a:rPr>
              <a:t>Нормативные основания:</a:t>
            </a:r>
          </a:p>
          <a:p>
            <a:pPr algn="just">
              <a:buFont typeface="Arial" pitchFamily="34" charset="0"/>
              <a:buChar char="•"/>
            </a:pPr>
            <a:r>
              <a:rPr lang="ru-RU" sz="1200" dirty="0" smtClean="0">
                <a:solidFill>
                  <a:prstClr val="black"/>
                </a:solidFill>
                <a:latin typeface="Times New Roman" pitchFamily="18" charset="0"/>
                <a:cs typeface="Times New Roman" pitchFamily="18" charset="0"/>
              </a:rPr>
              <a:t> Постановление Правительства РФ от 31мая 2018 года. № 638 «Об утверждении  Правил сбора и обобщения информации о качестве условий оказания услуг организациями в сфере, образования, социального обслуживания и федеральными учреждениями медико-социальной экспертизы</a:t>
            </a:r>
            <a:endParaRPr lang="ru-RU" sz="1200" u="sng" dirty="0" smtClean="0">
              <a:solidFill>
                <a:prstClr val="black"/>
              </a:solidFill>
              <a:latin typeface="Times New Roman" pitchFamily="18" charset="0"/>
              <a:cs typeface="Times New Roman" pitchFamily="18" charset="0"/>
            </a:endParaRPr>
          </a:p>
          <a:p>
            <a:pPr algn="just">
              <a:buFont typeface="Arial" pitchFamily="34" charset="0"/>
              <a:buChar char="•"/>
            </a:pPr>
            <a:r>
              <a:rPr lang="ru-RU" sz="1200" dirty="0" smtClean="0">
                <a:latin typeface="Times New Roman" pitchFamily="18" charset="0"/>
                <a:cs typeface="Times New Roman" pitchFamily="18" charset="0"/>
              </a:rPr>
              <a:t> Приказ Министерства труда и социальной защиты Российской Федерации от 30 октября 2018 года. № 675н «Об утверждении Методики выявления и обобщения мнения граждан о качестве условий оказания услуг организациями в сфере культуры, охраны здоровья, образования, социального обслуживания и федеральными учреждениями медико-социальной экспертизы» </a:t>
            </a:r>
          </a:p>
          <a:p>
            <a:pPr algn="just"/>
            <a:endParaRPr lang="ru-RU" sz="1200" dirty="0" smtClean="0">
              <a:solidFill>
                <a:prstClr val="black"/>
              </a:solidFill>
              <a:latin typeface="Times New Roman" pitchFamily="18" charset="0"/>
              <a:cs typeface="Times New Roman" pitchFamily="18" charset="0"/>
            </a:endParaRPr>
          </a:p>
        </p:txBody>
      </p:sp>
      <p:sp>
        <p:nvSpPr>
          <p:cNvPr id="23" name="Левая фигурная скобка 22"/>
          <p:cNvSpPr/>
          <p:nvPr/>
        </p:nvSpPr>
        <p:spPr bwMode="auto">
          <a:xfrm rot="5400000">
            <a:off x="6822297" y="2821777"/>
            <a:ext cx="500066" cy="3429024"/>
          </a:xfrm>
          <a:prstGeom prst="leftBrace">
            <a:avLst>
              <a:gd name="adj1" fmla="val 80271"/>
              <a:gd name="adj2" fmla="val 49739"/>
            </a:avLst>
          </a:prstGeom>
          <a:ln w="38100">
            <a:headEnd type="none" w="med" len="med"/>
            <a:tailEnd type="none" w="med" len="med"/>
          </a:ln>
        </p:spPr>
        <p:style>
          <a:lnRef idx="2">
            <a:schemeClr val="accent2"/>
          </a:lnRef>
          <a:fillRef idx="0">
            <a:schemeClr val="accent2"/>
          </a:fillRef>
          <a:effectRef idx="1">
            <a:schemeClr val="accent2"/>
          </a:effectRef>
          <a:fontRef idx="minor">
            <a:schemeClr val="tx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ru-RU" sz="1800" b="0" i="0" u="none" strike="noStrike" cap="none" normalizeH="0" baseline="0" smtClean="0">
              <a:ln>
                <a:noFill/>
              </a:ln>
              <a:solidFill>
                <a:schemeClr val="bg1"/>
              </a:solidFill>
              <a:effectLst/>
              <a:latin typeface="Calibri" pitchFamily="32" charset="0"/>
            </a:endParaRPr>
          </a:p>
        </p:txBody>
      </p:sp>
      <p:sp>
        <p:nvSpPr>
          <p:cNvPr id="27" name="Левая фигурная скобка 26"/>
          <p:cNvSpPr/>
          <p:nvPr/>
        </p:nvSpPr>
        <p:spPr bwMode="auto">
          <a:xfrm rot="5400000">
            <a:off x="2928926" y="2643182"/>
            <a:ext cx="500066" cy="3786214"/>
          </a:xfrm>
          <a:prstGeom prst="leftBrace">
            <a:avLst>
              <a:gd name="adj1" fmla="val 80271"/>
              <a:gd name="adj2" fmla="val 49453"/>
            </a:avLst>
          </a:prstGeom>
          <a:ln w="38100">
            <a:headEnd type="none" w="med" len="med"/>
            <a:tailEnd type="none" w="med" len="med"/>
          </a:ln>
        </p:spPr>
        <p:style>
          <a:lnRef idx="2">
            <a:schemeClr val="accent2"/>
          </a:lnRef>
          <a:fillRef idx="0">
            <a:schemeClr val="accent2"/>
          </a:fillRef>
          <a:effectRef idx="1">
            <a:schemeClr val="accent2"/>
          </a:effectRef>
          <a:fontRef idx="minor">
            <a:schemeClr val="tx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ru-RU" sz="1800" b="0" i="0" u="none" strike="noStrike" cap="none" normalizeH="0" baseline="0" smtClean="0">
              <a:ln>
                <a:noFill/>
              </a:ln>
              <a:solidFill>
                <a:schemeClr val="bg1"/>
              </a:solidFill>
              <a:effectLst/>
              <a:latin typeface="Calibri" pitchFamily="32"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descr="https://fsd.multiurok.ru/html/2018/07/19/s_5b50b7cc4f73b/img1.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a:xfrm>
            <a:off x="457200" y="338328"/>
            <a:ext cx="8229600" cy="1090408"/>
          </a:xfrm>
          <a:ln w="38100">
            <a:noFill/>
          </a:ln>
        </p:spPr>
        <p:txBody>
          <a:bodyPr>
            <a:noAutofit/>
          </a:bodyPr>
          <a:lstStyle/>
          <a:p>
            <a:pPr algn="ctr"/>
            <a:r>
              <a:rPr lang="ru-RU" sz="2400" b="1" dirty="0" smtClean="0">
                <a:solidFill>
                  <a:schemeClr val="accent2">
                    <a:lumMod val="50000"/>
                  </a:schemeClr>
                </a:solidFill>
                <a:latin typeface="Times New Roman" pitchFamily="18" charset="0"/>
                <a:cs typeface="Times New Roman" pitchFamily="18" charset="0"/>
              </a:rPr>
              <a:t>Критерий 3</a:t>
            </a:r>
            <a:br>
              <a:rPr lang="ru-RU" sz="2400" b="1" dirty="0" smtClean="0">
                <a:solidFill>
                  <a:schemeClr val="accent2">
                    <a:lumMod val="50000"/>
                  </a:schemeClr>
                </a:solidFill>
                <a:latin typeface="Times New Roman" pitchFamily="18" charset="0"/>
                <a:cs typeface="Times New Roman" pitchFamily="18" charset="0"/>
              </a:rPr>
            </a:br>
            <a:r>
              <a:rPr lang="ru-RU" sz="2400" dirty="0" smtClean="0">
                <a:solidFill>
                  <a:schemeClr val="accent2">
                    <a:lumMod val="50000"/>
                  </a:schemeClr>
                </a:solidFill>
                <a:latin typeface="Times New Roman" pitchFamily="18" charset="0"/>
                <a:cs typeface="Times New Roman" pitchFamily="18" charset="0"/>
              </a:rPr>
              <a:t>Д</a:t>
            </a:r>
            <a:r>
              <a:rPr lang="ru-RU" sz="2400" b="1" dirty="0" smtClean="0">
                <a:solidFill>
                  <a:schemeClr val="accent2">
                    <a:lumMod val="50000"/>
                  </a:schemeClr>
                </a:solidFill>
                <a:latin typeface="Times New Roman" pitchFamily="18" charset="0"/>
                <a:cs typeface="Times New Roman" pitchFamily="18" charset="0"/>
              </a:rPr>
              <a:t>оступность услуг  для инвалидов</a:t>
            </a:r>
            <a:endParaRPr lang="ru-RU" sz="2400" b="1" dirty="0">
              <a:solidFill>
                <a:schemeClr val="accent2">
                  <a:lumMod val="50000"/>
                </a:schemeClr>
              </a:solidFill>
              <a:latin typeface="Times New Roman" pitchFamily="18" charset="0"/>
              <a:cs typeface="Times New Roman" pitchFamily="18" charset="0"/>
            </a:endParaRPr>
          </a:p>
        </p:txBody>
      </p:sp>
      <p:sp>
        <p:nvSpPr>
          <p:cNvPr id="3" name="Текст 2"/>
          <p:cNvSpPr>
            <a:spLocks noGrp="1"/>
          </p:cNvSpPr>
          <p:nvPr>
            <p:ph type="body" idx="1"/>
          </p:nvPr>
        </p:nvSpPr>
        <p:spPr>
          <a:xfrm>
            <a:off x="1357290" y="2214554"/>
            <a:ext cx="2000264" cy="4214842"/>
          </a:xfrm>
          <a:solidFill>
            <a:srgbClr val="D3EDFD"/>
          </a:solidFill>
          <a:ln w="12700">
            <a:solidFill>
              <a:srgbClr val="0070C0"/>
            </a:solidFill>
          </a:ln>
        </p:spPr>
        <p:txBody>
          <a:bodyPr anchor="t">
            <a:normAutofit fontScale="85000" lnSpcReduction="10000"/>
          </a:bodyPr>
          <a:lstStyle/>
          <a:p>
            <a:pPr algn="just"/>
            <a:r>
              <a:rPr lang="ru-RU" sz="1200" b="1" dirty="0" smtClean="0">
                <a:solidFill>
                  <a:schemeClr val="tx1"/>
                </a:solidFill>
                <a:latin typeface="Times New Roman" panose="02020603050405020304" pitchFamily="18" charset="0"/>
                <a:cs typeface="Times New Roman" panose="02020603050405020304" pitchFamily="18" charset="0"/>
              </a:rPr>
              <a:t>Оборудование территории, прилегающей к организации,  и ее помещений с учетом доступности для инвалидов</a:t>
            </a:r>
          </a:p>
          <a:p>
            <a:pPr algn="just"/>
            <a:endParaRPr lang="ru-RU" sz="1200" dirty="0" smtClean="0">
              <a:solidFill>
                <a:schemeClr val="tx1"/>
              </a:solidFill>
              <a:latin typeface="Times New Roman" panose="02020603050405020304" pitchFamily="18" charset="0"/>
              <a:cs typeface="Times New Roman" panose="02020603050405020304" pitchFamily="18" charset="0"/>
            </a:endParaRPr>
          </a:p>
          <a:p>
            <a:pPr algn="just">
              <a:buFont typeface="Wingdings" pitchFamily="2" charset="2"/>
              <a:buChar char="§"/>
            </a:pPr>
            <a:r>
              <a:rPr lang="ru-RU" sz="1200" b="0" dirty="0" smtClean="0">
                <a:latin typeface="Times New Roman" pitchFamily="18" charset="0"/>
                <a:cs typeface="Times New Roman" pitchFamily="18" charset="0"/>
              </a:rPr>
              <a:t> </a:t>
            </a:r>
            <a:r>
              <a:rPr lang="ru-RU" sz="1200" b="0" dirty="0" smtClean="0">
                <a:solidFill>
                  <a:schemeClr val="tx1"/>
                </a:solidFill>
                <a:latin typeface="Times New Roman" pitchFamily="18" charset="0"/>
                <a:cs typeface="Times New Roman" pitchFamily="18" charset="0"/>
              </a:rPr>
              <a:t>оборудование входных групп пандусами (подъемными платформами);</a:t>
            </a:r>
          </a:p>
          <a:p>
            <a:pPr algn="just"/>
            <a:endParaRPr lang="ru-RU" sz="1200" b="0" dirty="0" smtClean="0">
              <a:solidFill>
                <a:schemeClr val="tx1"/>
              </a:solidFill>
              <a:latin typeface="Times New Roman" pitchFamily="18" charset="0"/>
              <a:cs typeface="Times New Roman" pitchFamily="18" charset="0"/>
            </a:endParaRPr>
          </a:p>
          <a:p>
            <a:pPr algn="just">
              <a:buFont typeface="Wingdings" pitchFamily="2" charset="2"/>
              <a:buChar char="§"/>
            </a:pPr>
            <a:r>
              <a:rPr lang="ru-RU" sz="1200" b="0" dirty="0" smtClean="0">
                <a:solidFill>
                  <a:schemeClr val="tx1"/>
                </a:solidFill>
                <a:latin typeface="Times New Roman" pitchFamily="18" charset="0"/>
                <a:cs typeface="Times New Roman" pitchFamily="18" charset="0"/>
              </a:rPr>
              <a:t> наличие выделенных стоянок для автотранспортных средств инвалидов; </a:t>
            </a:r>
          </a:p>
          <a:p>
            <a:pPr algn="just"/>
            <a:endParaRPr lang="ru-RU" sz="1200" b="0" dirty="0" smtClean="0">
              <a:solidFill>
                <a:schemeClr val="tx1"/>
              </a:solidFill>
              <a:latin typeface="Times New Roman" pitchFamily="18" charset="0"/>
              <a:cs typeface="Times New Roman" pitchFamily="18" charset="0"/>
            </a:endParaRPr>
          </a:p>
          <a:p>
            <a:pPr algn="just">
              <a:buFont typeface="Wingdings" pitchFamily="2" charset="2"/>
              <a:buChar char="§"/>
            </a:pPr>
            <a:r>
              <a:rPr lang="ru-RU" sz="1200" b="0" dirty="0" smtClean="0">
                <a:solidFill>
                  <a:schemeClr val="tx1"/>
                </a:solidFill>
                <a:latin typeface="Times New Roman" pitchFamily="18" charset="0"/>
                <a:cs typeface="Times New Roman" pitchFamily="18" charset="0"/>
              </a:rPr>
              <a:t> наличие адаптированных лифтов, поручней, расширенных дверных проемов; </a:t>
            </a:r>
          </a:p>
          <a:p>
            <a:pPr algn="just"/>
            <a:endParaRPr lang="ru-RU" sz="1200" b="0" dirty="0" smtClean="0">
              <a:solidFill>
                <a:schemeClr val="tx1"/>
              </a:solidFill>
              <a:latin typeface="Times New Roman" pitchFamily="18" charset="0"/>
              <a:cs typeface="Times New Roman" pitchFamily="18" charset="0"/>
            </a:endParaRPr>
          </a:p>
          <a:p>
            <a:pPr algn="just">
              <a:buFont typeface="Wingdings" pitchFamily="2" charset="2"/>
              <a:buChar char="§"/>
            </a:pPr>
            <a:r>
              <a:rPr lang="ru-RU" sz="1200" b="0" dirty="0" smtClean="0">
                <a:solidFill>
                  <a:schemeClr val="tx1"/>
                </a:solidFill>
                <a:latin typeface="Times New Roman" pitchFamily="18" charset="0"/>
                <a:cs typeface="Times New Roman" pitchFamily="18" charset="0"/>
              </a:rPr>
              <a:t> наличие сменных кресел-колясок;</a:t>
            </a:r>
          </a:p>
          <a:p>
            <a:pPr algn="just"/>
            <a:endParaRPr lang="ru-RU" sz="1200" b="0" dirty="0" smtClean="0">
              <a:solidFill>
                <a:schemeClr val="tx1"/>
              </a:solidFill>
              <a:latin typeface="Times New Roman" pitchFamily="18" charset="0"/>
              <a:cs typeface="Times New Roman" pitchFamily="18" charset="0"/>
            </a:endParaRPr>
          </a:p>
          <a:p>
            <a:pPr algn="just">
              <a:buFont typeface="Wingdings" pitchFamily="2" charset="2"/>
              <a:buChar char="§"/>
            </a:pPr>
            <a:r>
              <a:rPr lang="ru-RU" sz="1200" b="0" dirty="0" smtClean="0">
                <a:solidFill>
                  <a:schemeClr val="tx1"/>
                </a:solidFill>
                <a:latin typeface="Times New Roman" pitchFamily="18" charset="0"/>
                <a:cs typeface="Times New Roman" pitchFamily="18" charset="0"/>
              </a:rPr>
              <a:t> наличие специально оборудованных санитарно-гигиенических помещений </a:t>
            </a:r>
            <a:endParaRPr lang="ru-RU" sz="1200" b="0" dirty="0">
              <a:solidFill>
                <a:schemeClr val="tx1"/>
              </a:solidFill>
              <a:latin typeface="Times New Roman" pitchFamily="18" charset="0"/>
              <a:cs typeface="Times New Roman" pitchFamily="18" charset="0"/>
            </a:endParaRPr>
          </a:p>
        </p:txBody>
      </p:sp>
      <p:sp>
        <p:nvSpPr>
          <p:cNvPr id="5" name="Текст 4"/>
          <p:cNvSpPr>
            <a:spLocks noGrp="1"/>
          </p:cNvSpPr>
          <p:nvPr>
            <p:ph type="body" sz="half" idx="3"/>
          </p:nvPr>
        </p:nvSpPr>
        <p:spPr>
          <a:xfrm>
            <a:off x="3714744" y="2214554"/>
            <a:ext cx="5072098" cy="4214842"/>
          </a:xfrm>
          <a:solidFill>
            <a:schemeClr val="bg2"/>
          </a:solidFill>
          <a:ln w="12700">
            <a:solidFill>
              <a:schemeClr val="accent6">
                <a:lumMod val="75000"/>
              </a:schemeClr>
            </a:solidFill>
          </a:ln>
        </p:spPr>
        <p:txBody>
          <a:bodyPr anchor="t">
            <a:noAutofit/>
          </a:bodyPr>
          <a:lstStyle/>
          <a:p>
            <a:pPr lvl="0" indent="469900" algn="ctr" defTabSz="914400">
              <a:buClrTx/>
              <a:buSzTx/>
              <a:tabLst>
                <a:tab pos="609600" algn="l"/>
              </a:tabLst>
            </a:pPr>
            <a:r>
              <a:rPr lang="ru-RU" sz="1200" b="1" dirty="0" smtClean="0">
                <a:solidFill>
                  <a:schemeClr val="tx1"/>
                </a:solidFill>
                <a:latin typeface="Times New Roman" pitchFamily="18" charset="0"/>
                <a:ea typeface="Times New Roman" pitchFamily="18" charset="0"/>
                <a:cs typeface="Times New Roman" pitchFamily="18" charset="0"/>
              </a:rPr>
              <a:t>Расчет показателя</a:t>
            </a:r>
          </a:p>
          <a:p>
            <a:pPr lvl="0" algn="just" defTabSz="914400">
              <a:buClrTx/>
              <a:buSzTx/>
              <a:tabLst>
                <a:tab pos="0" algn="l"/>
              </a:tabLst>
            </a:pPr>
            <a:r>
              <a:rPr lang="ru-RU" sz="1200" b="0" dirty="0" smtClean="0">
                <a:solidFill>
                  <a:schemeClr val="tx1"/>
                </a:solidFill>
                <a:latin typeface="Times New Roman" pitchFamily="18" charset="0"/>
                <a:ea typeface="Times New Roman" pitchFamily="18" charset="0"/>
                <a:cs typeface="Times New Roman" pitchFamily="18" charset="0"/>
              </a:rPr>
              <a:t>Для ОО, располагающихся в зданиях исторического, культурного и архитектурного наследия, а также </a:t>
            </a:r>
            <a:r>
              <a:rPr lang="ru-RU" sz="1200" b="0" dirty="0" smtClean="0">
                <a:solidFill>
                  <a:schemeClr val="tx1"/>
                </a:solidFill>
                <a:latin typeface="Times New Roman" pitchFamily="18" charset="0"/>
                <a:cs typeface="Times New Roman" pitchFamily="18" charset="0"/>
              </a:rPr>
              <a:t>малокомплектных  и расположенных в труднодоступной местности (при наличии документов, подтверждающих невозможность выполнения требований) </a:t>
            </a:r>
            <a:r>
              <a:rPr lang="ru-RU" sz="1200" b="0" dirty="0" smtClean="0">
                <a:solidFill>
                  <a:schemeClr val="tx1"/>
                </a:solidFill>
                <a:latin typeface="Times New Roman" pitchFamily="18" charset="0"/>
                <a:ea typeface="Times New Roman" pitchFamily="18" charset="0"/>
                <a:cs typeface="Times New Roman" pitchFamily="18" charset="0"/>
              </a:rPr>
              <a:t>устанавливается:</a:t>
            </a:r>
            <a:endParaRPr lang="ru-RU" sz="1200" b="0" dirty="0" smtClean="0">
              <a:solidFill>
                <a:schemeClr val="tx1"/>
              </a:solidFill>
              <a:latin typeface="Times New Roman" pitchFamily="18" charset="0"/>
              <a:cs typeface="Times New Roman" pitchFamily="18" charset="0"/>
            </a:endParaRPr>
          </a:p>
          <a:p>
            <a:pPr lvl="0" algn="just" defTabSz="914400" eaLnBrk="0" hangingPunct="0">
              <a:buClrTx/>
              <a:buSzTx/>
              <a:buFontTx/>
              <a:buChar char="•"/>
              <a:tabLst>
                <a:tab pos="0" algn="l"/>
              </a:tabLst>
            </a:pPr>
            <a:r>
              <a:rPr lang="ru-RU" sz="1200" b="0" dirty="0" smtClean="0">
                <a:solidFill>
                  <a:schemeClr val="tx1"/>
                </a:solidFill>
                <a:latin typeface="Times New Roman" pitchFamily="18" charset="0"/>
                <a:ea typeface="Times New Roman" pitchFamily="18" charset="0"/>
                <a:cs typeface="Times New Roman" pitchFamily="18" charset="0"/>
              </a:rPr>
              <a:t> значение 100 баллов при условии обеспечения 2-х условий доступности: наличие выделенных стоянок для автотранспортных средств инвалидов и наличие сменных кресел- колясок;</a:t>
            </a:r>
            <a:endParaRPr lang="ru-RU" sz="1200" b="0" dirty="0" smtClean="0">
              <a:solidFill>
                <a:schemeClr val="tx1"/>
              </a:solidFill>
              <a:latin typeface="Times New Roman" pitchFamily="18" charset="0"/>
              <a:cs typeface="Times New Roman" pitchFamily="18" charset="0"/>
            </a:endParaRPr>
          </a:p>
          <a:p>
            <a:pPr algn="just" defTabSz="914400" eaLnBrk="0" hangingPunct="0">
              <a:buClrTx/>
              <a:buSzTx/>
              <a:buFontTx/>
              <a:buChar char="•"/>
              <a:tabLst>
                <a:tab pos="0" algn="l"/>
              </a:tabLst>
            </a:pPr>
            <a:r>
              <a:rPr lang="ru-RU" sz="1200" b="0" dirty="0" smtClean="0">
                <a:solidFill>
                  <a:schemeClr val="tx1"/>
                </a:solidFill>
                <a:latin typeface="Times New Roman" pitchFamily="18" charset="0"/>
                <a:ea typeface="Times New Roman" pitchFamily="18" charset="0"/>
                <a:cs typeface="Times New Roman" pitchFamily="18" charset="0"/>
              </a:rPr>
              <a:t> значение 60 баллов при условии обеспечения 1-го условия доступности из двух: наличие выделенных стоянок для автотранспортных средств инвалидов или  наличие сменных кресел-колясок.</a:t>
            </a:r>
          </a:p>
          <a:p>
            <a:pPr algn="just" defTabSz="914400" eaLnBrk="0" hangingPunct="0">
              <a:buClrTx/>
              <a:buSzTx/>
              <a:tabLst>
                <a:tab pos="0" algn="l"/>
              </a:tabLst>
            </a:pPr>
            <a:r>
              <a:rPr lang="ru-RU" sz="1200" i="1" dirty="0" smtClean="0">
                <a:solidFill>
                  <a:schemeClr val="tx1"/>
                </a:solidFill>
                <a:latin typeface="Times New Roman" pitchFamily="18" charset="0"/>
                <a:cs typeface="Times New Roman" pitchFamily="18" charset="0"/>
              </a:rPr>
              <a:t>Вариативность решения проблемы</a:t>
            </a:r>
          </a:p>
          <a:p>
            <a:pPr algn="just" eaLnBrk="0" hangingPunct="0">
              <a:buClrTx/>
              <a:buSzTx/>
              <a:tabLst>
                <a:tab pos="0" algn="l"/>
              </a:tabLst>
            </a:pPr>
            <a:r>
              <a:rPr lang="ru-RU" sz="1200" b="0" dirty="0" smtClean="0">
                <a:solidFill>
                  <a:schemeClr val="tx1"/>
                </a:solidFill>
                <a:latin typeface="Times New Roman" pitchFamily="18" charset="0"/>
                <a:cs typeface="Times New Roman" pitchFamily="18" charset="0"/>
              </a:rPr>
              <a:t>Наличие  технического заключения </a:t>
            </a:r>
            <a:r>
              <a:rPr lang="ru-RU" sz="1200" dirty="0" smtClean="0">
                <a:solidFill>
                  <a:schemeClr val="tx1"/>
                </a:solidFill>
                <a:latin typeface="Times New Roman" pitchFamily="18" charset="0"/>
                <a:cs typeface="Times New Roman" pitchFamily="18" charset="0"/>
              </a:rPr>
              <a:t>организации, осуществляющей технический надзор, </a:t>
            </a:r>
            <a:r>
              <a:rPr lang="ru-RU" sz="1200" b="0" dirty="0" smtClean="0">
                <a:solidFill>
                  <a:schemeClr val="tx1"/>
                </a:solidFill>
                <a:latin typeface="Times New Roman" pitchFamily="18" charset="0"/>
                <a:cs typeface="Times New Roman" pitchFamily="18" charset="0"/>
              </a:rPr>
              <a:t> о  невозможности внесения  изменений в конструкции здания  для  обеспечения условий доступности для инвалидов</a:t>
            </a:r>
          </a:p>
          <a:p>
            <a:pPr algn="just" defTabSz="914400" eaLnBrk="0" hangingPunct="0">
              <a:buClrTx/>
              <a:buSzTx/>
              <a:tabLst>
                <a:tab pos="0" algn="l"/>
              </a:tabLst>
            </a:pPr>
            <a:r>
              <a:rPr lang="ru-RU" sz="1200" b="0" dirty="0" smtClean="0">
                <a:solidFill>
                  <a:schemeClr val="tx1"/>
                </a:solidFill>
                <a:latin typeface="Times New Roman" pitchFamily="18" charset="0"/>
                <a:cs typeface="Times New Roman" pitchFamily="18" charset="0"/>
              </a:rPr>
              <a:t>Наличие заключения об отсутствии технических условий  на  прилегающей территории к  оборудованию выделенной стоянки для автотранспортных средств инвалидов</a:t>
            </a:r>
          </a:p>
        </p:txBody>
      </p:sp>
      <p:sp>
        <p:nvSpPr>
          <p:cNvPr id="8" name="Стрелка вправо 7"/>
          <p:cNvSpPr/>
          <p:nvPr/>
        </p:nvSpPr>
        <p:spPr bwMode="auto">
          <a:xfrm>
            <a:off x="3357554" y="3643314"/>
            <a:ext cx="357190" cy="484632"/>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ru-RU" sz="1800" b="0" i="0" u="none" strike="noStrike" cap="none" normalizeH="0" baseline="0" smtClean="0">
              <a:ln>
                <a:noFill/>
              </a:ln>
              <a:solidFill>
                <a:schemeClr val="bg1"/>
              </a:solidFill>
              <a:effectLst/>
              <a:latin typeface="Calibri" pitchFamily="32" charset="0"/>
            </a:endParaRPr>
          </a:p>
        </p:txBody>
      </p:sp>
      <p:sp>
        <p:nvSpPr>
          <p:cNvPr id="9" name="TextBox 8"/>
          <p:cNvSpPr txBox="1"/>
          <p:nvPr/>
        </p:nvSpPr>
        <p:spPr>
          <a:xfrm>
            <a:off x="1285852" y="1285860"/>
            <a:ext cx="7500990" cy="800219"/>
          </a:xfrm>
          <a:prstGeom prst="rect">
            <a:avLst/>
          </a:prstGeom>
          <a:noFill/>
          <a:ln w="28575">
            <a:noFill/>
          </a:ln>
        </p:spPr>
        <p:txBody>
          <a:bodyPr wrap="square" rtlCol="0">
            <a:spAutoFit/>
          </a:bodyPr>
          <a:lstStyle/>
          <a:p>
            <a:pPr algn="just"/>
            <a:r>
              <a:rPr lang="ru-RU" sz="1000" i="1" u="sng" dirty="0" smtClean="0">
                <a:latin typeface="Times New Roman" pitchFamily="18" charset="0"/>
                <a:cs typeface="Times New Roman" pitchFamily="18" charset="0"/>
              </a:rPr>
              <a:t>Нормативное основание:</a:t>
            </a:r>
          </a:p>
          <a:p>
            <a:pPr algn="just"/>
            <a:r>
              <a:rPr lang="ru-RU" sz="1200" dirty="0" smtClean="0">
                <a:latin typeface="Times New Roman" pitchFamily="18" charset="0"/>
                <a:cs typeface="Times New Roman" pitchFamily="18" charset="0"/>
              </a:rPr>
              <a:t>Приказ Министерства образования и науки Российской Федерации от 9 ноября 2015 г. № 1309 «Об утверждении Порядка обеспечения условий доступности для инвалидов объектов и предоставляемых услуг в сфере образования, а также оказания им при этом необходимой помощи»</a:t>
            </a:r>
            <a:endParaRPr lang="ru-RU" sz="1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https://fsd.multiurok.ru/html/2018/07/19/s_5b50b7cc4f73b/img1.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a:xfrm>
            <a:off x="1428728" y="338328"/>
            <a:ext cx="7258072" cy="1090408"/>
          </a:xfrm>
          <a:ln w="38100">
            <a:noFill/>
          </a:ln>
        </p:spPr>
        <p:txBody>
          <a:bodyPr>
            <a:noAutofit/>
          </a:bodyPr>
          <a:lstStyle/>
          <a:p>
            <a:pPr algn="ctr"/>
            <a:r>
              <a:rPr lang="ru-RU" sz="2400" b="1" dirty="0" smtClean="0">
                <a:solidFill>
                  <a:schemeClr val="tx1"/>
                </a:solidFill>
                <a:latin typeface="Times New Roman" pitchFamily="18" charset="0"/>
                <a:cs typeface="Times New Roman" pitchFamily="18" charset="0"/>
              </a:rPr>
              <a:t>Критерий 3</a:t>
            </a:r>
            <a:br>
              <a:rPr lang="ru-RU" sz="2400" b="1"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Д</a:t>
            </a:r>
            <a:r>
              <a:rPr lang="ru-RU" sz="2400" b="1" dirty="0" smtClean="0">
                <a:solidFill>
                  <a:schemeClr val="tx1"/>
                </a:solidFill>
                <a:latin typeface="Times New Roman" pitchFamily="18" charset="0"/>
                <a:cs typeface="Times New Roman" pitchFamily="18" charset="0"/>
              </a:rPr>
              <a:t>оступность услуг  для инвалидов</a:t>
            </a:r>
            <a:endParaRPr lang="ru-RU" sz="2400" b="1" dirty="0">
              <a:solidFill>
                <a:schemeClr val="tx1"/>
              </a:solidFill>
              <a:latin typeface="Times New Roman" pitchFamily="18" charset="0"/>
              <a:cs typeface="Times New Roman" pitchFamily="18" charset="0"/>
            </a:endParaRPr>
          </a:p>
        </p:txBody>
      </p:sp>
      <p:sp>
        <p:nvSpPr>
          <p:cNvPr id="3" name="Текст 2"/>
          <p:cNvSpPr>
            <a:spLocks noGrp="1"/>
          </p:cNvSpPr>
          <p:nvPr>
            <p:ph type="body" idx="1"/>
          </p:nvPr>
        </p:nvSpPr>
        <p:spPr>
          <a:xfrm>
            <a:off x="1285852" y="1643050"/>
            <a:ext cx="3143272" cy="4714908"/>
          </a:xfrm>
          <a:solidFill>
            <a:srgbClr val="D3EDFD"/>
          </a:solidFill>
          <a:ln w="12700">
            <a:solidFill>
              <a:srgbClr val="0070C0"/>
            </a:solidFill>
          </a:ln>
        </p:spPr>
        <p:txBody>
          <a:bodyPr anchor="t">
            <a:noAutofit/>
          </a:bodyPr>
          <a:lstStyle/>
          <a:p>
            <a:pPr lvl="0" algn="ctr"/>
            <a:r>
              <a:rPr lang="ru-RU" sz="1100" b="1" dirty="0" smtClean="0">
                <a:solidFill>
                  <a:schemeClr val="tx1"/>
                </a:solidFill>
                <a:latin typeface="Times New Roman" pitchFamily="18" charset="0"/>
                <a:cs typeface="Times New Roman" pitchFamily="18" charset="0"/>
              </a:rPr>
              <a:t>Обеспечение  условий доступности, позволяющих инвалидам получать образовательные услуги наравне с другими</a:t>
            </a:r>
          </a:p>
          <a:p>
            <a:pPr lvl="0" algn="just">
              <a:buFont typeface="Arial" pitchFamily="34" charset="0"/>
              <a:buChar char="•"/>
            </a:pPr>
            <a:r>
              <a:rPr lang="ru-RU" sz="1100" dirty="0" smtClean="0">
                <a:solidFill>
                  <a:schemeClr val="tx1"/>
                </a:solidFill>
                <a:latin typeface="Times New Roman" pitchFamily="18" charset="0"/>
                <a:cs typeface="Times New Roman" pitchFamily="18" charset="0"/>
              </a:rPr>
              <a:t> </a:t>
            </a:r>
            <a:r>
              <a:rPr lang="ru-RU" sz="1100" b="0" dirty="0" smtClean="0">
                <a:solidFill>
                  <a:schemeClr val="tx1"/>
                </a:solidFill>
                <a:latin typeface="Times New Roman" pitchFamily="18" charset="0"/>
                <a:cs typeface="Times New Roman" pitchFamily="18" charset="0"/>
              </a:rPr>
              <a:t>дублирование для инвалидов по слуху и зрению звуковой и зрительной информации; дублирование надписей, знаков и иной текстовой и графической информации знаками, выполненными рельефно-точечным шрифтом Брайля;</a:t>
            </a:r>
          </a:p>
          <a:p>
            <a:pPr lvl="0" algn="just">
              <a:buFont typeface="Arial" pitchFamily="34" charset="0"/>
              <a:buChar char="•"/>
            </a:pPr>
            <a:endParaRPr lang="ru-RU" sz="1100" b="0" dirty="0" smtClean="0">
              <a:solidFill>
                <a:schemeClr val="tx1"/>
              </a:solidFill>
              <a:latin typeface="Times New Roman" pitchFamily="18" charset="0"/>
              <a:cs typeface="Times New Roman" pitchFamily="18" charset="0"/>
            </a:endParaRPr>
          </a:p>
          <a:p>
            <a:pPr lvl="0" algn="just">
              <a:buFont typeface="Arial" pitchFamily="34" charset="0"/>
              <a:buChar char="•"/>
            </a:pPr>
            <a:r>
              <a:rPr lang="ru-RU" sz="1100" b="0" dirty="0" smtClean="0">
                <a:solidFill>
                  <a:schemeClr val="tx1"/>
                </a:solidFill>
                <a:latin typeface="Times New Roman" pitchFamily="18" charset="0"/>
                <a:cs typeface="Times New Roman" pitchFamily="18" charset="0"/>
              </a:rPr>
              <a:t> возможность предоставления инвалидам по слуху и зрению услуг </a:t>
            </a:r>
            <a:r>
              <a:rPr lang="ru-RU" sz="1100" b="0" dirty="0" err="1" smtClean="0">
                <a:solidFill>
                  <a:schemeClr val="tx1"/>
                </a:solidFill>
                <a:latin typeface="Times New Roman" pitchFamily="18" charset="0"/>
                <a:cs typeface="Times New Roman" pitchFamily="18" charset="0"/>
              </a:rPr>
              <a:t>тифло-сурдопереводчика</a:t>
            </a:r>
            <a:r>
              <a:rPr lang="ru-RU" sz="1100" b="0" dirty="0" smtClean="0">
                <a:solidFill>
                  <a:schemeClr val="tx1"/>
                </a:solidFill>
                <a:latin typeface="Times New Roman" pitchFamily="18" charset="0"/>
                <a:cs typeface="Times New Roman" pitchFamily="18" charset="0"/>
              </a:rPr>
              <a:t>;</a:t>
            </a:r>
          </a:p>
          <a:p>
            <a:pPr lvl="0" algn="just">
              <a:buFont typeface="Arial" pitchFamily="34" charset="0"/>
              <a:buChar char="•"/>
            </a:pPr>
            <a:endParaRPr lang="ru-RU" sz="1100" b="0" dirty="0" smtClean="0">
              <a:solidFill>
                <a:schemeClr val="tx1"/>
              </a:solidFill>
              <a:latin typeface="Times New Roman" pitchFamily="18" charset="0"/>
              <a:cs typeface="Times New Roman" pitchFamily="18" charset="0"/>
            </a:endParaRPr>
          </a:p>
          <a:p>
            <a:pPr lvl="0" algn="just">
              <a:buFont typeface="Arial" pitchFamily="34" charset="0"/>
              <a:buChar char="•"/>
            </a:pPr>
            <a:r>
              <a:rPr lang="ru-RU" sz="1100" b="0" dirty="0" smtClean="0">
                <a:solidFill>
                  <a:schemeClr val="tx1"/>
                </a:solidFill>
                <a:latin typeface="Times New Roman" pitchFamily="18" charset="0"/>
                <a:cs typeface="Times New Roman" pitchFamily="18" charset="0"/>
              </a:rPr>
              <a:t> наличие альтернативной версии сайта организации для инвалидов по зрению;</a:t>
            </a:r>
          </a:p>
          <a:p>
            <a:pPr lvl="0" algn="just">
              <a:buFont typeface="Arial" pitchFamily="34" charset="0"/>
              <a:buChar char="•"/>
            </a:pPr>
            <a:endParaRPr lang="ru-RU" sz="1100" b="0" dirty="0" smtClean="0">
              <a:solidFill>
                <a:schemeClr val="tx1"/>
              </a:solidFill>
              <a:latin typeface="Times New Roman" pitchFamily="18" charset="0"/>
              <a:cs typeface="Times New Roman" pitchFamily="18" charset="0"/>
            </a:endParaRPr>
          </a:p>
          <a:p>
            <a:pPr lvl="0" algn="just">
              <a:buFont typeface="Arial" pitchFamily="34" charset="0"/>
              <a:buChar char="•"/>
            </a:pPr>
            <a:r>
              <a:rPr lang="ru-RU" sz="1100" b="0" dirty="0" smtClean="0">
                <a:solidFill>
                  <a:schemeClr val="tx1"/>
                </a:solidFill>
                <a:latin typeface="Times New Roman" pitchFamily="18" charset="0"/>
                <a:cs typeface="Times New Roman" pitchFamily="18" charset="0"/>
              </a:rPr>
              <a:t> помощь, оказываемая работниками организации, прошедшими необходимое обучение (инструктирование), по сопровождению инвалидов в помещении организации; </a:t>
            </a:r>
          </a:p>
          <a:p>
            <a:pPr lvl="0" algn="just">
              <a:buFont typeface="Arial" pitchFamily="34" charset="0"/>
              <a:buChar char="•"/>
            </a:pPr>
            <a:endParaRPr lang="ru-RU" sz="1100" b="0" dirty="0" smtClean="0">
              <a:solidFill>
                <a:schemeClr val="tx1"/>
              </a:solidFill>
              <a:latin typeface="Times New Roman" pitchFamily="18" charset="0"/>
              <a:cs typeface="Times New Roman" pitchFamily="18" charset="0"/>
            </a:endParaRPr>
          </a:p>
          <a:p>
            <a:pPr algn="just">
              <a:buFont typeface="Arial" pitchFamily="34" charset="0"/>
              <a:buChar char="•"/>
            </a:pPr>
            <a:r>
              <a:rPr lang="ru-RU" sz="1100" b="0" dirty="0" smtClean="0">
                <a:solidFill>
                  <a:schemeClr val="tx1"/>
                </a:solidFill>
                <a:latin typeface="Times New Roman" pitchFamily="18" charset="0"/>
                <a:cs typeface="Times New Roman" pitchFamily="18" charset="0"/>
              </a:rPr>
              <a:t> возможность предоставления образовательных услуг в дистанционном режиме или на дому</a:t>
            </a:r>
            <a:endParaRPr lang="ru-RU" sz="1100" b="0" dirty="0">
              <a:solidFill>
                <a:schemeClr val="tx1"/>
              </a:solidFill>
              <a:latin typeface="Times New Roman" pitchFamily="18" charset="0"/>
              <a:cs typeface="Times New Roman" pitchFamily="18" charset="0"/>
            </a:endParaRPr>
          </a:p>
        </p:txBody>
      </p:sp>
      <p:sp>
        <p:nvSpPr>
          <p:cNvPr id="5" name="Текст 4"/>
          <p:cNvSpPr>
            <a:spLocks noGrp="1"/>
          </p:cNvSpPr>
          <p:nvPr>
            <p:ph type="body" sz="half" idx="3"/>
          </p:nvPr>
        </p:nvSpPr>
        <p:spPr>
          <a:xfrm>
            <a:off x="4857752" y="1643050"/>
            <a:ext cx="3929090" cy="4714908"/>
          </a:xfrm>
          <a:solidFill>
            <a:schemeClr val="bg2"/>
          </a:solidFill>
          <a:ln w="12700">
            <a:solidFill>
              <a:srgbClr val="0070C0"/>
            </a:solidFill>
          </a:ln>
        </p:spPr>
        <p:txBody>
          <a:bodyPr anchor="t">
            <a:noAutofit/>
          </a:bodyPr>
          <a:lstStyle/>
          <a:p>
            <a:pPr algn="ctr"/>
            <a:r>
              <a:rPr lang="ru-RU" sz="1200" b="1" dirty="0" smtClean="0">
                <a:solidFill>
                  <a:schemeClr val="tx1"/>
                </a:solidFill>
                <a:latin typeface="Times New Roman" pitchFamily="18" charset="0"/>
                <a:cs typeface="Times New Roman" pitchFamily="18" charset="0"/>
              </a:rPr>
              <a:t>Расчет показателя</a:t>
            </a:r>
          </a:p>
          <a:p>
            <a:pPr marL="85725" algn="just"/>
            <a:r>
              <a:rPr lang="ru-RU" sz="1200" b="0" dirty="0" smtClean="0">
                <a:solidFill>
                  <a:schemeClr val="tx1"/>
                </a:solidFill>
                <a:latin typeface="Times New Roman" pitchFamily="18" charset="0"/>
                <a:cs typeface="Times New Roman" pitchFamily="18" charset="0"/>
              </a:rPr>
              <a:t>Если в ОО не предусмотрены адаптированные образовательные программы и/или отсутствуют обучающиеся с ОВЗ (данные должны подтверждаться официальной статистической отчетностью за календарный год, предшествующий году  проведения НОКО) учитываются следующие условия доступности:</a:t>
            </a:r>
          </a:p>
          <a:p>
            <a:pPr marL="85725" algn="just">
              <a:buFont typeface="Wingdings" pitchFamily="2" charset="2"/>
              <a:buChar char="§"/>
            </a:pPr>
            <a:r>
              <a:rPr lang="ru-RU" sz="1200" b="0" dirty="0" smtClean="0">
                <a:solidFill>
                  <a:schemeClr val="tx1"/>
                </a:solidFill>
                <a:latin typeface="Times New Roman" pitchFamily="18" charset="0"/>
                <a:cs typeface="Times New Roman" pitchFamily="18" charset="0"/>
              </a:rPr>
              <a:t>  наличие альтернативной версии сайта ОО для инвалидов по зрению;</a:t>
            </a:r>
          </a:p>
          <a:p>
            <a:pPr marL="85725" algn="just">
              <a:buFont typeface="Arial" pitchFamily="34" charset="0"/>
              <a:buChar char="•"/>
            </a:pPr>
            <a:r>
              <a:rPr lang="ru-RU" sz="1200" b="0" dirty="0" smtClean="0">
                <a:solidFill>
                  <a:schemeClr val="tx1"/>
                </a:solidFill>
                <a:latin typeface="Times New Roman" pitchFamily="18" charset="0"/>
                <a:cs typeface="Times New Roman" pitchFamily="18" charset="0"/>
              </a:rPr>
              <a:t> возможность предоставления образовательных услуг в дистанционном режиме или на дому; </a:t>
            </a:r>
          </a:p>
          <a:p>
            <a:pPr marL="85725" algn="just">
              <a:buFont typeface="Arial" pitchFamily="34" charset="0"/>
              <a:buChar char="•"/>
            </a:pPr>
            <a:r>
              <a:rPr lang="ru-RU" sz="1200" b="0" dirty="0" smtClean="0">
                <a:solidFill>
                  <a:schemeClr val="tx1"/>
                </a:solidFill>
                <a:latin typeface="Times New Roman" pitchFamily="18" charset="0"/>
                <a:cs typeface="Times New Roman" pitchFamily="18" charset="0"/>
              </a:rPr>
              <a:t> помощь, оказываемая работниками организации, прошедшими необходимое обучение (инструктирование), по сопровождению инвалидов в помещении организации. </a:t>
            </a:r>
          </a:p>
          <a:p>
            <a:pPr marL="85725" algn="ctr"/>
            <a:endParaRPr lang="ru-RU" sz="1200" dirty="0" smtClean="0">
              <a:solidFill>
                <a:schemeClr val="tx1"/>
              </a:solidFill>
              <a:latin typeface="Times New Roman" pitchFamily="18" charset="0"/>
              <a:cs typeface="Times New Roman" pitchFamily="18" charset="0"/>
            </a:endParaRPr>
          </a:p>
          <a:p>
            <a:pPr marL="85725" algn="ctr"/>
            <a:r>
              <a:rPr lang="ru-RU" sz="1200" dirty="0" smtClean="0">
                <a:solidFill>
                  <a:schemeClr val="tx1"/>
                </a:solidFill>
                <a:latin typeface="Times New Roman" pitchFamily="18" charset="0"/>
                <a:cs typeface="Times New Roman" pitchFamily="18" charset="0"/>
              </a:rPr>
              <a:t>Устанавливается:</a:t>
            </a:r>
          </a:p>
          <a:p>
            <a:pPr marL="85725" algn="just"/>
            <a:r>
              <a:rPr lang="ru-RU" sz="1200" b="0" dirty="0" smtClean="0">
                <a:solidFill>
                  <a:schemeClr val="tx1"/>
                </a:solidFill>
                <a:latin typeface="Times New Roman" pitchFamily="18" charset="0"/>
                <a:cs typeface="Times New Roman" pitchFamily="18" charset="0"/>
              </a:rPr>
              <a:t>100 баллов- при  соблюдении всех 3-х условий;</a:t>
            </a:r>
          </a:p>
          <a:p>
            <a:pPr marL="85725" algn="just"/>
            <a:r>
              <a:rPr lang="ru-RU" sz="1200" b="0" dirty="0" smtClean="0">
                <a:solidFill>
                  <a:schemeClr val="tx1"/>
                </a:solidFill>
                <a:latin typeface="Times New Roman" pitchFamily="18" charset="0"/>
                <a:cs typeface="Times New Roman" pitchFamily="18" charset="0"/>
              </a:rPr>
              <a:t>60 баллов – при  соблюдение 2-х условий;</a:t>
            </a:r>
          </a:p>
          <a:p>
            <a:pPr marL="85725" algn="just"/>
            <a:r>
              <a:rPr lang="ru-RU" sz="1200" b="0" dirty="0" smtClean="0">
                <a:solidFill>
                  <a:schemeClr val="tx1"/>
                </a:solidFill>
                <a:latin typeface="Times New Roman" pitchFamily="18" charset="0"/>
                <a:cs typeface="Times New Roman" pitchFamily="18" charset="0"/>
              </a:rPr>
              <a:t>20 баллов – при  соблюдения  1 условия</a:t>
            </a:r>
          </a:p>
          <a:p>
            <a:pPr lvl="0" algn="just"/>
            <a:endParaRPr lang="ru-RU" sz="1200" b="0" dirty="0">
              <a:solidFill>
                <a:schemeClr val="tx1"/>
              </a:solidFill>
              <a:latin typeface="Times New Roman" pitchFamily="18" charset="0"/>
              <a:cs typeface="Times New Roman" pitchFamily="18" charset="0"/>
            </a:endParaRPr>
          </a:p>
        </p:txBody>
      </p:sp>
      <p:sp>
        <p:nvSpPr>
          <p:cNvPr id="11" name="Стрелка вправо 10"/>
          <p:cNvSpPr/>
          <p:nvPr/>
        </p:nvSpPr>
        <p:spPr bwMode="auto">
          <a:xfrm>
            <a:off x="4429124" y="3071810"/>
            <a:ext cx="428628" cy="484632"/>
          </a:xfrm>
          <a:prstGeom prst="rightArrow">
            <a:avLst/>
          </a:prstGeom>
          <a:solidFill>
            <a:schemeClr val="accent4"/>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ru-RU" sz="1800" b="0" i="0" u="none" strike="noStrike" cap="none" normalizeH="0" baseline="0" smtClean="0">
              <a:ln>
                <a:noFill/>
              </a:ln>
              <a:solidFill>
                <a:schemeClr val="bg1"/>
              </a:solidFill>
              <a:effectLst/>
              <a:latin typeface="Calibri" pitchFamily="32"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fsd.multiurok.ru/html/2018/07/19/s_5b50b7cc4f73b/img1.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5" name="Прямоугольник 4"/>
          <p:cNvSpPr/>
          <p:nvPr/>
        </p:nvSpPr>
        <p:spPr>
          <a:xfrm>
            <a:off x="1357290" y="1428736"/>
            <a:ext cx="7429552" cy="6386364"/>
          </a:xfrm>
          <a:prstGeom prst="rect">
            <a:avLst/>
          </a:prstGeom>
        </p:spPr>
        <p:txBody>
          <a:bodyPr wrap="square">
            <a:spAutoFit/>
          </a:bodyPr>
          <a:lstStyle/>
          <a:p>
            <a:pPr algn="just"/>
            <a:r>
              <a:rPr lang="ru-RU" sz="1200" b="1" dirty="0" smtClean="0">
                <a:latin typeface="Times New Roman" pitchFamily="18" charset="0"/>
                <a:cs typeface="Times New Roman" pitchFamily="18" charset="0"/>
              </a:rPr>
              <a:t>В подразделе "Доступная среда</a:t>
            </a:r>
            <a:r>
              <a:rPr lang="ru-RU" sz="1200" dirty="0" smtClean="0">
                <a:latin typeface="Times New Roman" pitchFamily="18" charset="0"/>
                <a:cs typeface="Times New Roman" pitchFamily="18" charset="0"/>
              </a:rPr>
              <a:t>" размещается информация о специальных условиях для обучения инвалидов и лиц с ограниченными возможностями здоровья в соответствии с показателями, утвержденными приказом </a:t>
            </a:r>
            <a:r>
              <a:rPr lang="ru-RU" sz="1200" dirty="0" err="1" smtClean="0">
                <a:latin typeface="Times New Roman" pitchFamily="18" charset="0"/>
                <a:cs typeface="Times New Roman" pitchFamily="18" charset="0"/>
              </a:rPr>
              <a:t>Рособрнадзора</a:t>
            </a:r>
            <a:r>
              <a:rPr lang="ru-RU" sz="1200" dirty="0" smtClean="0">
                <a:latin typeface="Times New Roman" pitchFamily="18" charset="0"/>
                <a:cs typeface="Times New Roman" pitchFamily="18" charset="0"/>
              </a:rPr>
              <a:t>  от 14.08.2020  № 861</a:t>
            </a:r>
          </a:p>
          <a:p>
            <a:pPr algn="just"/>
            <a:endParaRPr lang="ru-RU" sz="1200" dirty="0" smtClean="0">
              <a:latin typeface="Times New Roman" pitchFamily="18" charset="0"/>
              <a:cs typeface="Times New Roman" pitchFamily="18" charset="0"/>
            </a:endParaRPr>
          </a:p>
          <a:p>
            <a:pPr algn="just"/>
            <a:r>
              <a:rPr lang="ru-RU" sz="1200" dirty="0" smtClean="0">
                <a:latin typeface="Times New Roman" pitchFamily="18" charset="0"/>
                <a:cs typeface="Times New Roman" pitchFamily="18" charset="0"/>
              </a:rPr>
              <a:t>В ОО, осуществляющих образовательную деятельность по адаптированным  ОП, размещается информация о создании </a:t>
            </a:r>
            <a:r>
              <a:rPr lang="ru-RU" sz="1200" b="1" dirty="0" smtClean="0">
                <a:latin typeface="Times New Roman" pitchFamily="18" charset="0"/>
                <a:cs typeface="Times New Roman" pitchFamily="18" charset="0"/>
              </a:rPr>
              <a:t>специальных  условий </a:t>
            </a:r>
            <a:r>
              <a:rPr lang="ru-RU" sz="1200" dirty="0" smtClean="0">
                <a:latin typeface="Times New Roman" pitchFamily="18" charset="0"/>
                <a:cs typeface="Times New Roman" pitchFamily="18" charset="0"/>
              </a:rPr>
              <a:t>для получения образования  данной категории обучающихся. </a:t>
            </a:r>
          </a:p>
          <a:p>
            <a:pPr algn="just"/>
            <a:endParaRPr lang="ru-RU" sz="1200" dirty="0" smtClean="0">
              <a:latin typeface="Times New Roman" pitchFamily="18" charset="0"/>
              <a:cs typeface="Times New Roman" pitchFamily="18" charset="0"/>
            </a:endParaRPr>
          </a:p>
          <a:p>
            <a:pPr algn="just"/>
            <a:r>
              <a:rPr lang="ru-RU" sz="1200" dirty="0" smtClean="0">
                <a:latin typeface="Times New Roman" pitchFamily="18" charset="0"/>
                <a:cs typeface="Times New Roman" pitchFamily="18" charset="0"/>
              </a:rPr>
              <a:t>В ОО, не реализующих адаптированные программы (отсутствие в ОО инвалидов и лиц с ОВЗ подтверждается справкой  руководителя ОО, размещенной на сайте), размещается  информации о том, что созданные  в ОО условия осуществления образовательной деятельности приемлемы для лиц с ОВЗ и детей-инвалидов.</a:t>
            </a:r>
          </a:p>
          <a:p>
            <a:pPr algn="just"/>
            <a:endParaRPr lang="ru-RU" sz="1200" dirty="0" smtClean="0">
              <a:latin typeface="Times New Roman" pitchFamily="18" charset="0"/>
              <a:cs typeface="Times New Roman" pitchFamily="18" charset="0"/>
            </a:endParaRPr>
          </a:p>
          <a:p>
            <a:pPr algn="just"/>
            <a:r>
              <a:rPr lang="ru-RU" sz="1200" dirty="0" smtClean="0">
                <a:latin typeface="Times New Roman" pitchFamily="18" charset="0"/>
                <a:cs typeface="Times New Roman" pitchFamily="18" charset="0"/>
              </a:rPr>
              <a:t>Паспорт доступности объекта для инвалидов и других </a:t>
            </a:r>
            <a:r>
              <a:rPr lang="ru-RU" sz="1200" dirty="0" err="1" smtClean="0">
                <a:latin typeface="Times New Roman" pitchFamily="18" charset="0"/>
                <a:cs typeface="Times New Roman" pitchFamily="18" charset="0"/>
              </a:rPr>
              <a:t>маломобильных</a:t>
            </a:r>
            <a:r>
              <a:rPr lang="ru-RU" sz="1200" dirty="0" smtClean="0">
                <a:latin typeface="Times New Roman" pitchFamily="18" charset="0"/>
                <a:cs typeface="Times New Roman" pitchFamily="18" charset="0"/>
              </a:rPr>
              <a:t> групп населения разрабатывается для ОО, реализующих адаптированные  ОП.  При условии устранения указанных в Паспорте  несоответствий  требованиям законодательства, возможно размещение  соответствующей информации в приложении  к Паспорту.</a:t>
            </a:r>
          </a:p>
          <a:p>
            <a:pPr algn="just"/>
            <a:endParaRPr lang="ru-RU" sz="1200" dirty="0" smtClean="0">
              <a:latin typeface="Times New Roman" pitchFamily="18" charset="0"/>
              <a:cs typeface="Times New Roman" pitchFamily="18" charset="0"/>
            </a:endParaRPr>
          </a:p>
          <a:p>
            <a:pPr algn="just"/>
            <a:r>
              <a:rPr lang="ru-RU" sz="1200" dirty="0" smtClean="0">
                <a:latin typeface="Times New Roman" pitchFamily="18" charset="0"/>
                <a:cs typeface="Times New Roman" pitchFamily="18" charset="0"/>
              </a:rPr>
              <a:t>В подтверждение информации о доступности образовательной среды рекомендуется  размещение фотографий, ссылок на дополнительную информацию, опубликованную  на других страницах сайта.</a:t>
            </a:r>
          </a:p>
          <a:p>
            <a:pPr algn="just"/>
            <a:endParaRPr lang="ru-RU" sz="1200" dirty="0" smtClean="0">
              <a:latin typeface="Times New Roman" pitchFamily="18" charset="0"/>
              <a:cs typeface="Times New Roman" pitchFamily="18" charset="0"/>
            </a:endParaRPr>
          </a:p>
          <a:p>
            <a:r>
              <a:rPr lang="ru-RU" sz="1200" b="1" dirty="0" smtClean="0">
                <a:latin typeface="Times New Roman" pitchFamily="18" charset="0"/>
                <a:cs typeface="Times New Roman" pitchFamily="18" charset="0"/>
              </a:rPr>
              <a:t>В подразделе «Материально-техническое обеспечение и оснащенность образовательного процесса»</a:t>
            </a:r>
            <a:r>
              <a:rPr lang="ru-RU" sz="1200" dirty="0" smtClean="0">
                <a:latin typeface="Times New Roman" pitchFamily="18" charset="0"/>
                <a:cs typeface="Times New Roman" pitchFamily="18" charset="0"/>
              </a:rPr>
              <a:t> размещается информация по показателям, утвержденными приказом </a:t>
            </a:r>
            <a:r>
              <a:rPr lang="ru-RU" sz="1200" dirty="0" err="1" smtClean="0">
                <a:latin typeface="Times New Roman" pitchFamily="18" charset="0"/>
                <a:cs typeface="Times New Roman" pitchFamily="18" charset="0"/>
              </a:rPr>
              <a:t>Рособрнадзора</a:t>
            </a:r>
            <a:r>
              <a:rPr lang="ru-RU" sz="1200" dirty="0" smtClean="0">
                <a:latin typeface="Times New Roman" pitchFamily="18" charset="0"/>
                <a:cs typeface="Times New Roman" pitchFamily="18" charset="0"/>
              </a:rPr>
              <a:t>  от 14.08.2020  № 861, и в том числе в отношении инвалидов и лиц с ОВЗ, включая указание на обеспечение их доступа в здания  ОО и наличие для них специальных технических средств обучения коллективного и индивидуального пользования (согласно  Постановлению  Правительства Российской Федерации от 20.10.2021 г. № 1802 )</a:t>
            </a:r>
          </a:p>
          <a:p>
            <a:pPr algn="just"/>
            <a:endParaRPr lang="ru-RU" sz="1200" dirty="0" smtClean="0">
              <a:latin typeface="Times New Roman" pitchFamily="18" charset="0"/>
              <a:cs typeface="Times New Roman" pitchFamily="18" charset="0"/>
            </a:endParaRPr>
          </a:p>
          <a:p>
            <a:pPr algn="just"/>
            <a:endParaRPr lang="ru-RU" sz="1200" dirty="0" smtClean="0">
              <a:latin typeface="Times New Roman" pitchFamily="18" charset="0"/>
              <a:cs typeface="Times New Roman" pitchFamily="18" charset="0"/>
            </a:endParaRPr>
          </a:p>
          <a:p>
            <a:pPr algn="just"/>
            <a:endParaRPr lang="ru-RU" sz="1300" dirty="0" smtClean="0">
              <a:latin typeface="Times New Roman" pitchFamily="18" charset="0"/>
              <a:cs typeface="Times New Roman" pitchFamily="18" charset="0"/>
            </a:endParaRPr>
          </a:p>
          <a:p>
            <a:endParaRPr lang="ru-RU" sz="1200" dirty="0" smtClean="0">
              <a:latin typeface="Times New Roman" pitchFamily="18" charset="0"/>
              <a:cs typeface="Times New Roman" pitchFamily="18" charset="0"/>
            </a:endParaRPr>
          </a:p>
          <a:p>
            <a:endParaRPr lang="ru-RU" sz="1200" dirty="0" smtClean="0">
              <a:latin typeface="Times New Roman" pitchFamily="18" charset="0"/>
              <a:cs typeface="Times New Roman" pitchFamily="18" charset="0"/>
            </a:endParaRPr>
          </a:p>
          <a:p>
            <a:endParaRPr lang="ru-RU" sz="1200" dirty="0" smtClean="0">
              <a:latin typeface="Times New Roman" pitchFamily="18" charset="0"/>
              <a:cs typeface="Times New Roman" pitchFamily="18" charset="0"/>
            </a:endParaRPr>
          </a:p>
          <a:p>
            <a:endParaRPr lang="ru-RU" sz="1200" dirty="0" smtClean="0">
              <a:latin typeface="Times New Roman" pitchFamily="18" charset="0"/>
              <a:cs typeface="Times New Roman" pitchFamily="18" charset="0"/>
            </a:endParaRPr>
          </a:p>
          <a:p>
            <a:endParaRPr lang="ru-RU" sz="1200" dirty="0" smtClean="0">
              <a:latin typeface="Times New Roman" pitchFamily="18" charset="0"/>
              <a:cs typeface="Times New Roman" pitchFamily="18" charset="0"/>
            </a:endParaRPr>
          </a:p>
          <a:p>
            <a:endParaRPr lang="ru-RU" sz="1200" dirty="0" smtClean="0">
              <a:latin typeface="Times New Roman" pitchFamily="18" charset="0"/>
              <a:cs typeface="Times New Roman" pitchFamily="18" charset="0"/>
            </a:endParaRPr>
          </a:p>
          <a:p>
            <a:endParaRPr lang="ru-RU" sz="1200" dirty="0">
              <a:latin typeface="Times New Roman" pitchFamily="18" charset="0"/>
              <a:cs typeface="Times New Roman" pitchFamily="18" charset="0"/>
            </a:endParaRPr>
          </a:p>
        </p:txBody>
      </p:sp>
      <p:sp>
        <p:nvSpPr>
          <p:cNvPr id="6" name="TextBox 5"/>
          <p:cNvSpPr txBox="1"/>
          <p:nvPr/>
        </p:nvSpPr>
        <p:spPr>
          <a:xfrm>
            <a:off x="1357290" y="285728"/>
            <a:ext cx="7429552" cy="1200329"/>
          </a:xfrm>
          <a:prstGeom prst="rect">
            <a:avLst/>
          </a:prstGeom>
          <a:noFill/>
          <a:ln w="38100">
            <a:noFill/>
          </a:ln>
        </p:spPr>
        <p:txBody>
          <a:bodyPr wrap="square" rtlCol="0">
            <a:spAutoFit/>
          </a:bodyPr>
          <a:lstStyle/>
          <a:p>
            <a:pPr algn="ctr"/>
            <a:r>
              <a:rPr lang="ru-RU" sz="2400" b="1" dirty="0" smtClean="0">
                <a:solidFill>
                  <a:schemeClr val="accent6">
                    <a:lumMod val="50000"/>
                  </a:schemeClr>
                </a:solidFill>
                <a:latin typeface="Times New Roman" pitchFamily="18" charset="0"/>
                <a:cs typeface="Times New Roman" pitchFamily="18" charset="0"/>
              </a:rPr>
              <a:t>Размещение информации о доступности образовательной среды  для инвалидов и лиц с ОВЗ</a:t>
            </a:r>
          </a:p>
          <a:p>
            <a:pPr algn="ctr"/>
            <a:endParaRPr lang="ru-RU" sz="2400" b="1" dirty="0">
              <a:solidFill>
                <a:schemeClr val="accent6">
                  <a:lumMod val="50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3929</TotalTime>
  <Words>1735</Words>
  <Application>Microsoft Office PowerPoint</Application>
  <PresentationFormat>Экран (4:3)</PresentationFormat>
  <Paragraphs>195</Paragraphs>
  <Slides>11</Slides>
  <Notes>3</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Открытая</vt:lpstr>
      <vt:lpstr>   О  повышении эффективности работы   образовательной организации по подготовке  к независимой оценке качества  условий  осуществления образовательной деятельности  в аспекте современных требований  нормативно-правовых документов    </vt:lpstr>
      <vt:lpstr>Нормативно-правовые основания   организации и проведения  НОКО</vt:lpstr>
      <vt:lpstr>       Муниципальные  распорядительные документы,             регламентирующие организацию и            проведение НОКО в 2023 году</vt:lpstr>
      <vt:lpstr>Образовательные  организации, подлежащие  независимой оценке качества условий осуществления образовательной  деятельности в 2023 году </vt:lpstr>
      <vt:lpstr>Критерии оценки качества  условий оказания образовательных услуг  </vt:lpstr>
      <vt:lpstr>Механизмы сбора информации  для  проведения НОКО</vt:lpstr>
      <vt:lpstr>Критерий 3 Доступность услуг  для инвалидов</vt:lpstr>
      <vt:lpstr>Критерий 3 Доступность услуг  для инвалидов</vt:lpstr>
      <vt:lpstr>Слайд 9</vt:lpstr>
      <vt:lpstr>Слайд 10</vt:lpstr>
      <vt:lpstr>Слайд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cp:lastModifiedBy>ПК</cp:lastModifiedBy>
  <cp:revision>419</cp:revision>
  <dcterms:modified xsi:type="dcterms:W3CDTF">2023-03-22T07:28:21Z</dcterms:modified>
</cp:coreProperties>
</file>